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4"/>
  </p:sldMasterIdLst>
  <p:notesMasterIdLst>
    <p:notesMasterId r:id="rId20"/>
  </p:notesMasterIdLst>
  <p:sldIdLst>
    <p:sldId id="256" r:id="rId5"/>
    <p:sldId id="306" r:id="rId6"/>
    <p:sldId id="341" r:id="rId7"/>
    <p:sldId id="328" r:id="rId8"/>
    <p:sldId id="345" r:id="rId9"/>
    <p:sldId id="354" r:id="rId10"/>
    <p:sldId id="351" r:id="rId11"/>
    <p:sldId id="353" r:id="rId12"/>
    <p:sldId id="349" r:id="rId13"/>
    <p:sldId id="355" r:id="rId14"/>
    <p:sldId id="347" r:id="rId15"/>
    <p:sldId id="350" r:id="rId16"/>
    <p:sldId id="325" r:id="rId17"/>
    <p:sldId id="327" r:id="rId18"/>
    <p:sldId id="35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lle Kennard" initials="JK" lastIdx="1" clrIdx="0">
    <p:extLst>
      <p:ext uri="{19B8F6BF-5375-455C-9EA6-DF929625EA0E}">
        <p15:presenceInfo xmlns:p15="http://schemas.microsoft.com/office/powerpoint/2012/main" userId="S::jkennard@actparents.org.au::3f57525f-3997-4264-8b51-678a86bce3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7AF0"/>
    <a:srgbClr val="F59725"/>
    <a:srgbClr val="FDCC66"/>
    <a:srgbClr val="3864B2"/>
    <a:srgbClr val="355EA9"/>
    <a:srgbClr val="2D508F"/>
    <a:srgbClr val="335BA3"/>
    <a:srgbClr val="FBD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CA3E15-0CF1-4802-B6D7-42A3E3D7E250}" v="22" dt="2023-05-30T04:22:48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944" autoAdjust="0"/>
  </p:normalViewPr>
  <p:slideViewPr>
    <p:cSldViewPr snapToGrid="0">
      <p:cViewPr varScale="1">
        <p:scale>
          <a:sx n="78" d="100"/>
          <a:sy n="78" d="100"/>
        </p:scale>
        <p:origin x="1836" y="9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A704E-36A8-4598-89AA-7A0791782281}" type="datetimeFigureOut">
              <a:rPr lang="en-AU" smtClean="0"/>
              <a:t>30/05/2023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F98AB-2CC8-4425-A0F3-3C6E1EBA2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058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parents.org.au/images/2023_PC_grant_app_template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ecqa.gov.au/review-nqf-staffing-and-qualification-regulation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reconciliation.org.au/our-work/national-reconciliation-week/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arlylearning@actparents.org.au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/>
              <a:t>Intro Chair: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/>
              <a:t>Early Learning Officer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0" dirty="0">
                <a:cs typeface="Calibri"/>
              </a:rPr>
              <a:t>Chair </a:t>
            </a:r>
            <a:r>
              <a:rPr lang="en-GB" dirty="0">
                <a:cs typeface="Calibri"/>
              </a:rPr>
              <a:t>to support preschool parent engagement and build awareness of the importance of preschool education. </a:t>
            </a:r>
          </a:p>
          <a:p>
            <a:endParaRPr lang="en-GB" dirty="0"/>
          </a:p>
          <a:p>
            <a:endParaRPr lang="en-GB" dirty="0"/>
          </a:p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en-AU" dirty="0">
                <a:solidFill>
                  <a:schemeClr val="accent2">
                    <a:lumMod val="60000"/>
                    <a:lumOff val="40000"/>
                  </a:schemeClr>
                </a:solidFill>
                <a:cs typeface="Arial"/>
              </a:rPr>
              <a:t>Zoom Control panel – hover over for: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Adore You" panose="00000500000000000000" pitchFamily="50" charset="0"/>
              <a:cs typeface="Calibri"/>
            </a:endParaRPr>
          </a:p>
          <a:p>
            <a:pPr lvl="3" algn="l"/>
            <a:r>
              <a:rPr lang="en-AU" dirty="0">
                <a:solidFill>
                  <a:schemeClr val="bg1">
                    <a:lumMod val="50000"/>
                  </a:schemeClr>
                </a:solidFill>
                <a:cs typeface="Arial"/>
              </a:rPr>
              <a:t>microphone </a:t>
            </a:r>
            <a:r>
              <a:rPr lang="en-AU" i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/>
              </a:rPr>
              <a:t>mute-unmute</a:t>
            </a:r>
            <a:br>
              <a:rPr lang="en-AU" dirty="0">
                <a:cs typeface="Arial" pitchFamily="34" charset="0"/>
              </a:rPr>
            </a:br>
            <a:r>
              <a:rPr lang="en-AU" dirty="0">
                <a:solidFill>
                  <a:schemeClr val="bg1">
                    <a:lumMod val="50000"/>
                  </a:schemeClr>
                </a:solidFill>
                <a:cs typeface="Arial"/>
              </a:rPr>
              <a:t>camera </a:t>
            </a:r>
            <a:r>
              <a:rPr lang="en-AU" i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/>
              </a:rPr>
              <a:t>on-off</a:t>
            </a:r>
            <a:br>
              <a:rPr lang="en-AU" dirty="0">
                <a:cs typeface="Arial" pitchFamily="34" charset="0"/>
              </a:rPr>
            </a:br>
            <a:r>
              <a:rPr lang="en-AU" dirty="0">
                <a:solidFill>
                  <a:schemeClr val="bg1">
                    <a:lumMod val="50000"/>
                  </a:schemeClr>
                </a:solidFill>
                <a:cs typeface="Arial"/>
              </a:rPr>
              <a:t>icons </a:t>
            </a:r>
            <a:r>
              <a:rPr lang="en-AU" i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/>
              </a:rPr>
              <a:t>raise hand, chat,</a:t>
            </a:r>
            <a:r>
              <a:rPr lang="en-AU" dirty="0">
                <a:solidFill>
                  <a:schemeClr val="accent2">
                    <a:lumMod val="60000"/>
                    <a:lumOff val="40000"/>
                  </a:schemeClr>
                </a:solidFill>
                <a:cs typeface="Arial"/>
              </a:rPr>
              <a:t> </a:t>
            </a:r>
            <a:br>
              <a:rPr lang="en-AU" dirty="0">
                <a:cs typeface="Arial"/>
              </a:rPr>
            </a:br>
            <a:endParaRPr lang="en-AU" sz="1800" dirty="0">
              <a:solidFill>
                <a:schemeClr val="accent2">
                  <a:lumMod val="60000"/>
                  <a:lumOff val="40000"/>
                </a:schemeClr>
              </a:solidFill>
              <a:cs typeface="Arial"/>
            </a:endParaRPr>
          </a:p>
          <a:p>
            <a:pPr algn="l"/>
            <a:r>
              <a:rPr lang="en-AU" dirty="0">
                <a:solidFill>
                  <a:schemeClr val="accent2">
                    <a:lumMod val="60000"/>
                    <a:lumOff val="40000"/>
                  </a:schemeClr>
                </a:solidFill>
                <a:cs typeface="Arial"/>
              </a:rPr>
              <a:t>Recording</a:t>
            </a:r>
            <a:r>
              <a:rPr lang="en-AU" sz="3600" dirty="0">
                <a:cs typeface="Arial"/>
              </a:rPr>
              <a:t> </a:t>
            </a:r>
            <a:r>
              <a:rPr lang="en-AU" sz="3200" dirty="0">
                <a:solidFill>
                  <a:srgbClr val="7F7F7F"/>
                </a:solidFill>
                <a:cs typeface="Arial" pitchFamily="34" charset="0"/>
              </a:rPr>
              <a:t>	</a:t>
            </a:r>
            <a:r>
              <a:rPr lang="en-AU" sz="1800" dirty="0">
                <a:solidFill>
                  <a:schemeClr val="bg1">
                    <a:lumMod val="50000"/>
                  </a:schemeClr>
                </a:solidFill>
                <a:cs typeface="Arial"/>
              </a:rPr>
              <a:t>Zoom meetings are recorded and transcribed for minutes </a:t>
            </a:r>
            <a:endParaRPr lang="en-AU" sz="18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l"/>
            <a:r>
              <a:rPr lang="en-AU" dirty="0">
                <a:solidFill>
                  <a:schemeClr val="accent2">
                    <a:lumMod val="60000"/>
                    <a:lumOff val="40000"/>
                  </a:schemeClr>
                </a:solidFill>
                <a:cs typeface="Arial"/>
              </a:rPr>
              <a:t>Contact </a:t>
            </a:r>
            <a:r>
              <a:rPr lang="en-AU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	I’ve added my contact details to the chat ------------ 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cs typeface="Arial"/>
              </a:rPr>
              <a:t>Marina Spurgin  m 0401 838 872 </a:t>
            </a:r>
            <a:endParaRPr lang="en-AU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98AB-2CC8-4425-A0F3-3C6E1EBA200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7208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4860925" algn="l"/>
              </a:tabLst>
            </a:pPr>
            <a:r>
              <a:rPr lang="en-AU" b="1" dirty="0"/>
              <a:t>School Readiness </a:t>
            </a:r>
            <a:endParaRPr lang="en-US" b="1" dirty="0"/>
          </a:p>
          <a:p>
            <a:pPr>
              <a:tabLst>
                <a:tab pos="4860925" algn="l"/>
              </a:tabLst>
            </a:pPr>
            <a:r>
              <a:rPr lang="en-AU" dirty="0"/>
              <a:t>Parents regularly ask about school readiness during transition to school. The term can add to the pressure of parenting young children.</a:t>
            </a:r>
          </a:p>
          <a:p>
            <a:pPr>
              <a:tabLst>
                <a:tab pos="4860925" algn="l"/>
              </a:tabLst>
            </a:pPr>
            <a:r>
              <a:rPr lang="en-AU" dirty="0"/>
              <a:t> </a:t>
            </a:r>
          </a:p>
          <a:p>
            <a:pPr>
              <a:tabLst>
                <a:tab pos="4860925" algn="l"/>
              </a:tabLst>
            </a:pPr>
            <a:r>
              <a:rPr lang="en-AU" dirty="0"/>
              <a:t>Depending on your EL community, can provide an opportunity to engage with parents and start a conversation, or a good resource to have available. </a:t>
            </a:r>
          </a:p>
          <a:p>
            <a:pPr>
              <a:tabLst>
                <a:tab pos="4860925" algn="l"/>
              </a:tabLst>
            </a:pPr>
            <a:endParaRPr lang="en-US" dirty="0"/>
          </a:p>
          <a:p>
            <a:pPr>
              <a:tabLst>
                <a:tab pos="4860925" algn="l"/>
              </a:tabLst>
            </a:pPr>
            <a:r>
              <a:rPr lang="en-AU" dirty="0"/>
              <a:t>What’s the impact of these questions? There’s a lot of variance in the answers. </a:t>
            </a:r>
          </a:p>
          <a:p>
            <a:pPr>
              <a:tabLst>
                <a:tab pos="4860925" algn="l"/>
              </a:tabLst>
            </a:pPr>
            <a:r>
              <a:rPr lang="en-AU" dirty="0"/>
              <a:t>Can you help us to be ready for your child?</a:t>
            </a:r>
          </a:p>
          <a:p>
            <a:pPr>
              <a:tabLst>
                <a:tab pos="4860925" algn="l"/>
              </a:tabLst>
            </a:pPr>
            <a:endParaRPr lang="en-US" dirty="0"/>
          </a:p>
          <a:p>
            <a:pPr>
              <a:tabLst>
                <a:tab pos="4860925" algn="l"/>
              </a:tabLst>
            </a:pPr>
            <a:endParaRPr lang="en-AU" dirty="0"/>
          </a:p>
          <a:p>
            <a:pPr>
              <a:tabLst>
                <a:tab pos="4860925" algn="l"/>
              </a:tabLst>
            </a:pPr>
            <a:r>
              <a:rPr lang="en-AU" dirty="0"/>
              <a:t>Raisingchildren.net.au provides concise information about </a:t>
            </a:r>
            <a:r>
              <a:rPr lang="en-AU" dirty="0" err="1"/>
              <a:t>preschooler</a:t>
            </a:r>
            <a:r>
              <a:rPr lang="en-AU" dirty="0"/>
              <a:t> development and reliable links to further information. </a:t>
            </a:r>
          </a:p>
          <a:p>
            <a:pPr>
              <a:tabLst>
                <a:tab pos="4860925" algn="l"/>
              </a:tabLst>
            </a:pPr>
            <a:r>
              <a:rPr lang="en-AU" dirty="0"/>
              <a:t>3-4 </a:t>
            </a:r>
            <a:r>
              <a:rPr lang="en-AU" dirty="0" err="1"/>
              <a:t>yr</a:t>
            </a:r>
            <a:r>
              <a:rPr lang="en-AU" dirty="0"/>
              <a:t> development, 4-5 </a:t>
            </a:r>
            <a:r>
              <a:rPr lang="en-AU" dirty="0" err="1"/>
              <a:t>yr</a:t>
            </a:r>
            <a:r>
              <a:rPr lang="en-AU" dirty="0"/>
              <a:t> development, and developmental delay and what to do. </a:t>
            </a:r>
            <a:endParaRPr lang="en-US" dirty="0"/>
          </a:p>
          <a:p>
            <a:pPr>
              <a:tabLst>
                <a:tab pos="4860925" algn="l"/>
              </a:tabLst>
            </a:pPr>
            <a:r>
              <a:rPr lang="en-AU" dirty="0"/>
              <a:t>Are you ready for preschool? </a:t>
            </a:r>
            <a:endParaRPr lang="en-US" dirty="0"/>
          </a:p>
          <a:p>
            <a:pPr>
              <a:tabLst>
                <a:tab pos="4860925" algn="l"/>
              </a:tabLst>
            </a:pPr>
            <a:r>
              <a:rPr lang="en-AU" dirty="0"/>
              <a:t>Are you ready for kindergarten?</a:t>
            </a:r>
            <a:endParaRPr lang="en-US" dirty="0"/>
          </a:p>
          <a:p>
            <a:pPr>
              <a:tabLst>
                <a:tab pos="4860925" algn="l"/>
              </a:tabLst>
            </a:pPr>
            <a:endParaRPr lang="en-US" dirty="0"/>
          </a:p>
          <a:p>
            <a:pPr>
              <a:tabLst>
                <a:tab pos="4860925" algn="l"/>
              </a:tabLst>
            </a:pPr>
            <a:r>
              <a:rPr lang="en-AU" dirty="0"/>
              <a:t>The lifting Our Game review report is focussed on EL.</a:t>
            </a:r>
            <a:endParaRPr lang="en-US" dirty="0"/>
          </a:p>
          <a:p>
            <a:pPr>
              <a:lnSpc>
                <a:spcPct val="114999"/>
              </a:lnSpc>
              <a:spcAft>
                <a:spcPts val="1000"/>
              </a:spcAft>
              <a:tabLst>
                <a:tab pos="4860925" algn="l"/>
              </a:tabLst>
            </a:pPr>
            <a:endParaRPr lang="en-US" sz="1800" b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4860925" algn="l"/>
              </a:tabLst>
            </a:pPr>
            <a:r>
              <a:rPr lang="en-AU" dirty="0"/>
              <a:t>Q. What resources do you provide during orientation?</a:t>
            </a:r>
          </a:p>
          <a:p>
            <a:pPr>
              <a:tabLst>
                <a:tab pos="4860925" algn="l"/>
              </a:tabLst>
            </a:pPr>
            <a:r>
              <a:rPr lang="en-AU" dirty="0"/>
              <a:t>There may be questions in your EL communities </a:t>
            </a:r>
          </a:p>
          <a:p>
            <a:pPr>
              <a:tabLst>
                <a:tab pos="4860925" algn="l"/>
              </a:tabLst>
            </a:pPr>
            <a:endParaRPr lang="en-AU" dirty="0"/>
          </a:p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98AB-2CC8-4425-A0F3-3C6E1EBA200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492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 b="1" dirty="0"/>
              <a:t>Grant templates for P&amp;C EL activities</a:t>
            </a:r>
            <a:endParaRPr lang="en-US" b="1" dirty="0"/>
          </a:p>
          <a:p>
            <a:pPr>
              <a:defRPr/>
            </a:pPr>
            <a:r>
              <a:rPr lang="en-AU" dirty="0"/>
              <a:t>Grant application basics pdf. </a:t>
            </a:r>
            <a:endParaRPr lang="en-US" dirty="0"/>
          </a:p>
          <a:p>
            <a:pPr>
              <a:defRPr/>
            </a:pPr>
            <a:r>
              <a:rPr lang="en-AU" dirty="0"/>
              <a:t>Grant workshop free training</a:t>
            </a:r>
          </a:p>
          <a:p>
            <a:pPr>
              <a:defRPr/>
            </a:pPr>
            <a:endParaRPr lang="en-AU" dirty="0"/>
          </a:p>
          <a:p>
            <a:pPr>
              <a:defRPr/>
            </a:pPr>
            <a:r>
              <a:rPr lang="en-AU" dirty="0"/>
              <a:t>EL grants template. </a:t>
            </a:r>
          </a:p>
          <a:p>
            <a:pPr>
              <a:defRPr/>
            </a:pPr>
            <a:r>
              <a:rPr lang="en-AU" dirty="0"/>
              <a:t>grants have to be implemented and </a:t>
            </a:r>
            <a:r>
              <a:rPr lang="en-AU" dirty="0" err="1"/>
              <a:t>aquitals</a:t>
            </a:r>
            <a:r>
              <a:rPr lang="en-AU" dirty="0"/>
              <a:t> written based on the application so be sure to KEEP a copy of the application and incorporate it into the acquittal. </a:t>
            </a:r>
          </a:p>
          <a:p>
            <a:pPr>
              <a:defRPr/>
            </a:pPr>
            <a:r>
              <a:rPr lang="en-AU" dirty="0"/>
              <a:t>Ensure that what’s applied for is implemented. </a:t>
            </a:r>
            <a:endParaRPr lang="en-US" dirty="0"/>
          </a:p>
          <a:p>
            <a:pPr>
              <a:defRPr/>
            </a:pPr>
            <a:endParaRPr lang="en-AU" dirty="0"/>
          </a:p>
          <a:p>
            <a:pPr>
              <a:defRPr/>
            </a:pPr>
            <a:r>
              <a:rPr lang="en-AU" dirty="0"/>
              <a:t>Some grant Funding sources and Federal funding in the pipeline </a:t>
            </a:r>
            <a:endParaRPr lang="en-US" dirty="0"/>
          </a:p>
          <a:p>
            <a:pPr>
              <a:defRPr/>
            </a:pPr>
            <a:r>
              <a:rPr lang="en-AU" sz="3600" dirty="0">
                <a:hlinkClick r:id="rId3"/>
              </a:rPr>
              <a:t>2023_PC_grant_app_template.pdf (actparents.org.au)</a:t>
            </a:r>
            <a:endParaRPr lang="en-AU" sz="3600" dirty="0"/>
          </a:p>
          <a:p>
            <a:pPr>
              <a:defRPr/>
            </a:pPr>
            <a:endParaRPr lang="en-US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050505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600" dirty="0">
              <a:solidFill>
                <a:srgbClr val="050505"/>
              </a:solidFill>
              <a:latin typeface="Segoe UI Historic" panose="020B0502040204020203" pitchFamily="34" charset="0"/>
            </a:endParaRPr>
          </a:p>
          <a:p>
            <a:pPr algn="l"/>
            <a:endParaRPr lang="en-GB" sz="2400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98AB-2CC8-4425-A0F3-3C6E1EBA2006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4784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relation to ‘The National Children’s Education and Care Workforce Strategy (2022-2031)’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 consultation (May, June and July) will inform options for governments to consider at the end of the year.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information about this important review is available on the ACECQA website: </a:t>
            </a:r>
            <a:r>
              <a:rPr lang="en-AU" sz="1800" u="sng" kern="100" dirty="0">
                <a:solidFill>
                  <a:srgbClr val="00538A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http://www.acecqa.gov.au/review-nqf-staffing-and-qualification-reg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en-AU" sz="1800" u="sng" kern="100" dirty="0">
                <a:solidFill>
                  <a:srgbClr val="00538A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National Reconciliation Week</a:t>
            </a:r>
            <a:r>
              <a:rPr lang="en-AU" sz="1800" u="sng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 from 27 May to 3 June</a:t>
            </a:r>
            <a:r>
              <a:rPr lang="en-AU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-AU" sz="1800" b="1" u="sng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Approved learning frameworks</a:t>
            </a:r>
            <a:endParaRPr lang="en-AU" sz="1800" u="sng" kern="10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hlinkClick r:id="rId4"/>
            </a:endParaRPr>
          </a:p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en-AU" sz="1800" u="sng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In early 2024, all services will be required to implement Version 2.0 of the approved learning frameworks*: </a:t>
            </a:r>
            <a:endParaRPr lang="en-AU" sz="1800" u="sng" kern="10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hlinkClick r:id="rId4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800" u="sng" kern="100" dirty="0">
                <a:solidFill>
                  <a:srgbClr val="00538A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Belonging, Being and Becoming: The Early Years Learning Framework for Australia (EYLF V2.0) </a:t>
            </a:r>
            <a:endParaRPr lang="en-AU" sz="1800" u="sng" kern="10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hlinkClick r:id="rId4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800" u="sng" kern="100" dirty="0">
                <a:solidFill>
                  <a:srgbClr val="0794D2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My Time, Our Place: Framework for School Age Care in Australia (MTOP V2.0) </a:t>
            </a:r>
            <a:endParaRPr lang="en-AU" sz="1800" u="sng" kern="10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hlinkClick r:id="rId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u="sng" kern="100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 </a:t>
            </a:r>
            <a:endParaRPr lang="en-AU" sz="1800" u="sng" kern="10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hlinkClick r:id="rId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Literacy</a:t>
            </a:r>
            <a:endParaRPr lang="en-AU" sz="1800" u="sng" kern="10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hlinkClick r:id="rId4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AU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https://www.canberratimes.com.au/story/8183501/new-alliance-calls-for-literacy-overhaul-in-act-public-schools/</a:t>
            </a:r>
            <a:endParaRPr lang="en-AU" sz="1800" u="sng" kern="100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  <a:hlinkClick r:id="rId4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AU" sz="1800" u="sng" kern="100" dirty="0">
                <a:solidFill>
                  <a:srgbClr val="1F293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The ACT Alliance for Evidence-Based Education has put in a submission to the 2023-24 territory budget and presented at Council’s last GM. The education directorate will reply at the next Council meeting.</a:t>
            </a:r>
            <a:endParaRPr lang="en-AU" sz="1800" u="sng" kern="100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  <a:hlinkClick r:id="rId4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AU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It is also calling for a universal year 1 phonics screening check and new decodable reading books for students in kindergarten and year 1.</a:t>
            </a:r>
            <a:endParaRPr lang="en-AU" sz="1800" u="sng" kern="100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  <a:hlinkClick r:id="rId4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 </a:t>
            </a:r>
            <a:endParaRPr lang="en-AU" sz="1800" u="sng" kern="100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  <a:hlinkClick r:id="rId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 </a:t>
            </a:r>
            <a:endParaRPr lang="en-AU" sz="1800" u="sng" kern="100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  <a:hlinkClick r:id="rId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NAPCAN</a:t>
            </a:r>
            <a:endParaRPr lang="en-AU" sz="1800" u="sng" kern="10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hlinkClick r:id="rId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050505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600" dirty="0">
              <a:solidFill>
                <a:srgbClr val="050505"/>
              </a:solidFill>
              <a:latin typeface="Segoe UI Historic" panose="020B0502040204020203" pitchFamily="34" charset="0"/>
            </a:endParaRPr>
          </a:p>
          <a:p>
            <a:pPr algn="l"/>
            <a:endParaRPr lang="en-GB" sz="2400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98AB-2CC8-4425-A0F3-3C6E1EBA2006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3304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en-US" sz="1200" dirty="0">
                <a:solidFill>
                  <a:srgbClr val="3864B2"/>
                </a:solidFill>
                <a:cs typeface="Calibri"/>
              </a:rPr>
              <a:t>Supporting P&amp;Cs with responsive training</a:t>
            </a:r>
          </a:p>
          <a:p>
            <a:pPr algn="l">
              <a:lnSpc>
                <a:spcPct val="150000"/>
              </a:lnSpc>
              <a:spcBef>
                <a:spcPts val="500"/>
              </a:spcBef>
            </a:pPr>
            <a:endParaRPr lang="en-US" sz="1200" dirty="0">
              <a:solidFill>
                <a:srgbClr val="3864B2"/>
              </a:solidFill>
              <a:cs typeface="Calibri"/>
            </a:endParaRPr>
          </a:p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en-US" sz="1200" dirty="0">
                <a:solidFill>
                  <a:srgbClr val="3864B2"/>
                </a:solidFill>
                <a:cs typeface="Calibri"/>
              </a:rPr>
              <a:t>Capacity building training</a:t>
            </a:r>
          </a:p>
          <a:p>
            <a:r>
              <a:rPr lang="en-GB" dirty="0">
                <a:latin typeface="Bradley Hand ITC" panose="03070402050302030203" pitchFamily="66" charset="0"/>
              </a:rPr>
              <a:t>Administering online networks/meetings</a:t>
            </a:r>
          </a:p>
          <a:p>
            <a:r>
              <a:rPr lang="en-GB" dirty="0">
                <a:latin typeface="Bradley Hand ITC" panose="03070402050302030203" pitchFamily="66" charset="0"/>
              </a:rPr>
              <a:t>Surveys and results, community listening</a:t>
            </a:r>
          </a:p>
          <a:p>
            <a:r>
              <a:rPr lang="en-GB" dirty="0">
                <a:latin typeface="Bradley Hand ITC" panose="03070402050302030203" pitchFamily="66" charset="0"/>
              </a:rPr>
              <a:t>Unpacking the Australian Early Development Census</a:t>
            </a:r>
          </a:p>
          <a:p>
            <a:r>
              <a:rPr lang="en-AU" dirty="0">
                <a:latin typeface="Bradley Hand ITC" panose="03070402050302030203" pitchFamily="66" charset="0"/>
              </a:rPr>
              <a:t>Creating your P&amp;Cs annual calendar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98AB-2CC8-4425-A0F3-3C6E1EBA2006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6396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chemeClr val="bg1">
                    <a:lumMod val="50000"/>
                  </a:schemeClr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earlylearning@actparents.org.au</a:t>
            </a:r>
            <a:endParaRPr lang="en-AU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endParaRPr lang="en-AU" dirty="0">
              <a:solidFill>
                <a:srgbClr val="7F7F7F"/>
              </a:solidFill>
              <a:cs typeface="Calibri"/>
            </a:endParaRPr>
          </a:p>
          <a:p>
            <a:endParaRPr lang="en-AU" dirty="0">
              <a:solidFill>
                <a:srgbClr val="7F7F7F"/>
              </a:solidFill>
              <a:cs typeface="Calibri"/>
            </a:endParaRPr>
          </a:p>
          <a:p>
            <a:endParaRPr lang="en-AU" dirty="0">
              <a:cs typeface="Calibri" panose="020F0502020204030204"/>
            </a:endParaRPr>
          </a:p>
          <a:p>
            <a:endParaRPr lang="en-AU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98AB-2CC8-4425-A0F3-3C6E1EBA200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1025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Book Karen Mapp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98AB-2CC8-4425-A0F3-3C6E1EBA2006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2829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Yuma</a:t>
            </a:r>
          </a:p>
          <a:p>
            <a:r>
              <a:rPr lang="en-GB" dirty="0"/>
              <a:t>I acknowledge the Ngunnawal and </a:t>
            </a:r>
            <a:r>
              <a:rPr lang="en-GB" dirty="0" err="1"/>
              <a:t>Ngambri</a:t>
            </a:r>
            <a:r>
              <a:rPr lang="en-GB" dirty="0"/>
              <a:t> people as the traditional custodians of the Land on which we meet, and recognise it has never been ceded.</a:t>
            </a:r>
          </a:p>
          <a:p>
            <a:r>
              <a:rPr lang="en-GB" dirty="0"/>
              <a:t>I pay my respects to the Elders, past present and emerging. </a:t>
            </a:r>
          </a:p>
          <a:p>
            <a:endParaRPr lang="en-GB" dirty="0"/>
          </a:p>
          <a:p>
            <a:r>
              <a:rPr lang="en-GB" dirty="0"/>
              <a:t>I welcome everyone here and invite you to introduce yourselves and tell everyone a little about your parent association or why you’re here</a:t>
            </a:r>
          </a:p>
          <a:p>
            <a:r>
              <a:rPr lang="en-GB" dirty="0"/>
              <a:t>Or just wave if you’re not in sharing circumstances</a:t>
            </a:r>
          </a:p>
          <a:p>
            <a:endParaRPr lang="en-GB" dirty="0"/>
          </a:p>
          <a:p>
            <a:r>
              <a:rPr lang="en-GB" dirty="0"/>
              <a:t>starting with…</a:t>
            </a:r>
          </a:p>
          <a:p>
            <a:endParaRPr lang="en-GB" dirty="0"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98AB-2CC8-4425-A0F3-3C6E1EBA200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767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Council: peak body for parent associations in ACT public schools.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/>
              <a:t>ELSC Committee Background</a:t>
            </a:r>
            <a:r>
              <a:rPr lang="en-AU" dirty="0"/>
              <a:t> </a:t>
            </a:r>
          </a:p>
          <a:p>
            <a:pPr algn="l"/>
            <a:r>
              <a:rPr lang="en-US" b="0" i="0" dirty="0">
                <a:solidFill>
                  <a:srgbClr val="064089"/>
                </a:solidFill>
                <a:effectLst/>
                <a:latin typeface="Open Sans" panose="020B0606030504020204" pitchFamily="34" charset="0"/>
              </a:rPr>
              <a:t>Council’s Early Learning Subcommittee (ELC) was established in 2018 to continue the work of Canberra Preschool Society (1943-2018). Representing the parent voice, promoting the importance of preschool education, and supporting parent engagement in public education. </a:t>
            </a:r>
          </a:p>
          <a:p>
            <a:pPr algn="l"/>
            <a:endParaRPr lang="en-US" b="0" i="0" dirty="0">
              <a:solidFill>
                <a:srgbClr val="064089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Council's early learning subcommittee provides a forum for EL parent communities in ACT public schools. The committee promotes the benefits of quality early learning and parent engagement, and advocates for parents, carers and public education.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64089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en-GB" b="0" i="0" dirty="0">
              <a:solidFill>
                <a:srgbClr val="064089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GB" b="0" i="0" dirty="0">
                <a:solidFill>
                  <a:srgbClr val="064089"/>
                </a:solidFill>
                <a:effectLst/>
                <a:latin typeface="Open Sans" panose="020B0606030504020204" pitchFamily="34" charset="0"/>
              </a:rPr>
              <a:t>Council 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have been representing parent and community views on public education to Government since 1954. </a:t>
            </a:r>
          </a:p>
          <a:p>
            <a:pPr algn="l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through: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consulting with public school parent and community groups </a:t>
            </a:r>
            <a:b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</a:b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 -- to identify issues and ideas for improving public education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communicating with decision makers and contributing to policy development</a:t>
            </a:r>
            <a:b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</a:b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 --  inviting parent reps to participate in consultations and discussions with Gov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cs typeface="Calibri"/>
              </a:rPr>
              <a:t>strengthen EL parent communities,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cs typeface="Calibri"/>
              </a:rPr>
              <a:t>promote parent engagement,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cs typeface="Calibri"/>
              </a:rPr>
              <a:t>advocate on behalf of families and schools for the benefit of our children's education and wellbeing.</a:t>
            </a:r>
          </a:p>
          <a:p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 preschool and kindergarten education and parent participation in their children’s education.  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98AB-2CC8-4425-A0F3-3C6E1EBA200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7818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600" dirty="0"/>
              <a:t>emailed with the ELSC budget attached prior to the meeting</a:t>
            </a:r>
            <a:br>
              <a:rPr lang="en-AU" dirty="0">
                <a:cs typeface="+mn-lt"/>
              </a:rPr>
            </a:br>
            <a:endParaRPr lang="en-GB" dirty="0"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98AB-2CC8-4425-A0F3-3C6E1EBA200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0151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4860925" algn="l"/>
              </a:tabLst>
            </a:pPr>
            <a:r>
              <a:rPr lang="en-AU" dirty="0"/>
              <a:t>Events can help engage families</a:t>
            </a:r>
          </a:p>
          <a:p>
            <a:pPr>
              <a:tabLst>
                <a:tab pos="4860925" algn="l"/>
              </a:tabLst>
            </a:pPr>
            <a:r>
              <a:rPr lang="en-AU" dirty="0" err="1"/>
              <a:t>ie</a:t>
            </a: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lang="en-AU" dirty="0"/>
              <a:t>National annual events: Repeat, can leverage exposure and use their communication resources (sometimes funding too)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lang="en-AU" dirty="0"/>
              <a:t>Not everyone’s familiar with an event or what it means…  and, it’s easy to take for granted familiar celebrations. </a:t>
            </a:r>
            <a:r>
              <a: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P&amp;Cs use events to help engage families. How committees can share their stories about the significance of events within their own families.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sharing something about yourself is an important precursor to inviting communities to share their stories.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Sharing stories helps build communities. </a:t>
            </a:r>
            <a:endParaRPr lang="en-AU" dirty="0"/>
          </a:p>
          <a:p>
            <a:pPr>
              <a:tabLst>
                <a:tab pos="4860925" algn="l"/>
              </a:tabLst>
            </a:pPr>
            <a:endParaRPr lang="en-AU" dirty="0"/>
          </a:p>
          <a:p>
            <a:pPr>
              <a:tabLst>
                <a:tab pos="4860925" algn="l"/>
              </a:tabLst>
            </a:pPr>
            <a:r>
              <a:rPr lang="en-AU" dirty="0"/>
              <a:t>share a story about what an event means to me, about why I value - cycling to school, playing in the mud, grandparents,..</a:t>
            </a:r>
          </a:p>
          <a:p>
            <a:pPr>
              <a:tabLst>
                <a:tab pos="4860925" algn="l"/>
              </a:tabLst>
            </a:pPr>
            <a:r>
              <a:rPr lang="en-AU" dirty="0"/>
              <a:t>Sharing stories about community values </a:t>
            </a:r>
          </a:p>
          <a:p>
            <a:pPr>
              <a:tabLst>
                <a:tab pos="4860925" algn="l"/>
              </a:tabLst>
            </a:pPr>
            <a:endParaRPr lang="en-AU" dirty="0"/>
          </a:p>
          <a:p>
            <a:pPr>
              <a:tabLst>
                <a:tab pos="4860925" algn="l"/>
              </a:tabLst>
            </a:pPr>
            <a:r>
              <a:rPr lang="en-AU" dirty="0"/>
              <a:t>anonymous or otherwise depending on willingness. </a:t>
            </a:r>
          </a:p>
          <a:p>
            <a:pPr>
              <a:tabLst>
                <a:tab pos="4860925" algn="l"/>
              </a:tabLst>
            </a:pPr>
            <a:r>
              <a:rPr lang="en-AU" dirty="0"/>
              <a:t>takes time, planning, communication and trust. </a:t>
            </a:r>
            <a:endParaRPr lang="en-US" dirty="0"/>
          </a:p>
          <a:p>
            <a:pPr>
              <a:tabLst>
                <a:tab pos="4860925" algn="l"/>
              </a:tabLst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98AB-2CC8-4425-A0F3-3C6E1EBA200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80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lang="en-AU" sz="2800" dirty="0"/>
              <a:t>National events have </a:t>
            </a:r>
            <a:r>
              <a:rPr lang="en-AU" sz="2800" b="1" dirty="0"/>
              <a:t>resource pages </a:t>
            </a:r>
            <a:r>
              <a:rPr lang="en-AU" sz="2800" dirty="0"/>
              <a:t>and letter </a:t>
            </a:r>
            <a:r>
              <a:rPr lang="en-AU" sz="2800" b="1" dirty="0"/>
              <a:t>templates</a:t>
            </a:r>
            <a:r>
              <a:rPr lang="en-AU" sz="2800" dirty="0"/>
              <a:t> (event links included in the content planner). </a:t>
            </a:r>
          </a:p>
          <a:p>
            <a:pPr>
              <a:tabLst>
                <a:tab pos="4860925" algn="l"/>
              </a:tabLst>
            </a:pPr>
            <a:endParaRPr lang="en-AU" sz="2800" dirty="0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AU" sz="2800" dirty="0"/>
              <a:t>For example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AU" sz="3600" b="1" dirty="0"/>
              <a:t>Children’s Week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AU" sz="2800" dirty="0"/>
              <a:t>Annual themes - 2023 UN article on children’s right to rest and safety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AU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2800" dirty="0"/>
              <a:t>One primary school invites next year’s enrolled starters to their </a:t>
            </a:r>
            <a:r>
              <a:rPr lang="en-AU" sz="2800" dirty="0" err="1"/>
              <a:t>bookweek</a:t>
            </a:r>
            <a:r>
              <a:rPr lang="en-AU" sz="2800" dirty="0"/>
              <a:t> event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2800" dirty="0"/>
              <a:t> </a:t>
            </a:r>
            <a:endParaRPr lang="en-US" sz="2800" dirty="0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AU" sz="2800" dirty="0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AU" sz="2800" dirty="0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AU" sz="2800" dirty="0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98AB-2CC8-4425-A0F3-3C6E1EBA200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0887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4860925" algn="l"/>
              </a:tabLst>
            </a:pPr>
            <a:r>
              <a:rPr lang="en-AU" b="1" dirty="0"/>
              <a:t>Repetition of annual events: </a:t>
            </a:r>
          </a:p>
          <a:p>
            <a:pPr marL="0" indent="0" algn="l">
              <a:buFont typeface="Arial" panose="020B0604020202020204" pitchFamily="34" charset="0"/>
              <a:buNone/>
              <a:tabLst>
                <a:tab pos="4860925" algn="l"/>
              </a:tabLst>
            </a:pPr>
            <a:r>
              <a:rPr lang="en-AU" sz="1200" dirty="0"/>
              <a:t>Accumulate annual records of celebrations to share </a:t>
            </a:r>
          </a:p>
          <a:p>
            <a:pPr marL="0" indent="0" algn="l">
              <a:buFont typeface="Arial" panose="020B0604020202020204" pitchFamily="34" charset="0"/>
              <a:buNone/>
              <a:tabLst>
                <a:tab pos="4860925" algn="l"/>
              </a:tabLst>
            </a:pPr>
            <a:endParaRPr lang="en-AU" sz="1200" dirty="0"/>
          </a:p>
          <a:p>
            <a:pPr marL="0" indent="0" algn="l">
              <a:buFont typeface="Arial" panose="020B0604020202020204" pitchFamily="34" charset="0"/>
              <a:buNone/>
              <a:tabLst>
                <a:tab pos="4860925" algn="l"/>
              </a:tabLst>
            </a:pPr>
            <a:r>
              <a:rPr lang="en-AU" sz="1200" dirty="0" err="1"/>
              <a:t>ie</a:t>
            </a:r>
            <a:r>
              <a:rPr lang="en-AU" sz="1200" dirty="0"/>
              <a:t> ‘five years of [association] celebrations’ in images.</a:t>
            </a:r>
            <a:r>
              <a:rPr lang="en-AU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98AB-2CC8-4425-A0F3-3C6E1EBA200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2902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2800" dirty="0">
                <a:solidFill>
                  <a:srgbClr val="FF0000"/>
                </a:solidFill>
                <a:ea typeface="+mn-lt"/>
                <a:cs typeface="+mn-lt"/>
              </a:rPr>
              <a:t>Annual planning </a:t>
            </a:r>
            <a:r>
              <a:rPr lang="en-AU" sz="1600" dirty="0"/>
              <a:t>guide - Prints to A3 - customisable. Add your own plans. 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1600" dirty="0"/>
              <a:t>Digitised applications available </a:t>
            </a:r>
            <a:r>
              <a:rPr lang="en-GB" sz="1600" dirty="0" err="1"/>
              <a:t>ie</a:t>
            </a:r>
            <a:r>
              <a:rPr lang="en-GB" sz="1600" dirty="0"/>
              <a:t> Facebook or Canva (recommended)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GB" sz="1600" dirty="0"/>
          </a:p>
          <a:p>
            <a:pPr>
              <a:tabLst>
                <a:tab pos="4860925" algn="l"/>
              </a:tabLst>
            </a:pPr>
            <a:r>
              <a:rPr lang="en-AU" sz="1600" b="1" dirty="0"/>
              <a:t>Education seasons and actual seasons:</a:t>
            </a:r>
            <a:r>
              <a:rPr lang="en-US" sz="1600" b="1" dirty="0"/>
              <a:t> </a:t>
            </a:r>
          </a:p>
          <a:p>
            <a:pPr>
              <a:tabLst>
                <a:tab pos="4860925" algn="l"/>
              </a:tabLst>
            </a:pPr>
            <a:r>
              <a:rPr lang="en-AU" sz="1600" dirty="0"/>
              <a:t>The start, middle, and end of the year have different priorities for staff, students, and parents. </a:t>
            </a:r>
          </a:p>
          <a:p>
            <a:pPr>
              <a:tabLst>
                <a:tab pos="4860925" algn="l"/>
              </a:tabLst>
            </a:pPr>
            <a:r>
              <a:rPr lang="en-AU" sz="1600" dirty="0"/>
              <a:t>Enrolment, orientation, transition, first/last days of term or school year. </a:t>
            </a:r>
          </a:p>
          <a:p>
            <a:pPr>
              <a:tabLst>
                <a:tab pos="4860925" algn="l"/>
              </a:tabLst>
            </a:pPr>
            <a:r>
              <a:rPr lang="en-AU" sz="1600" dirty="0"/>
              <a:t>The first day of winter is hats off day (gets a lot of attention via social media) </a:t>
            </a:r>
          </a:p>
          <a:p>
            <a:pPr>
              <a:tabLst>
                <a:tab pos="4860925" algn="l"/>
              </a:tabLst>
            </a:pPr>
            <a:r>
              <a:rPr lang="en-AU" sz="1600" dirty="0"/>
              <a:t>Seasonal uniforms, sports, impacts. </a:t>
            </a:r>
            <a:endParaRPr lang="en-US" sz="1600" dirty="0"/>
          </a:p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GB" sz="1600" dirty="0"/>
          </a:p>
          <a:p>
            <a:pPr algn="l">
              <a:tabLst>
                <a:tab pos="4860925" algn="l"/>
              </a:tabLst>
            </a:pPr>
            <a:r>
              <a:rPr lang="en-AU" sz="1600" dirty="0"/>
              <a:t>Q. </a:t>
            </a:r>
            <a:endParaRPr lang="en-US" sz="1600" dirty="0"/>
          </a:p>
          <a:p>
            <a:pPr algn="l">
              <a:tabLst>
                <a:tab pos="4860925" algn="l"/>
              </a:tabLst>
            </a:pPr>
            <a:r>
              <a:rPr lang="en-AU" sz="1600" dirty="0"/>
              <a:t>What national events do you celebrate in early learning?</a:t>
            </a:r>
            <a:endParaRPr lang="en-US" sz="1600" b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98AB-2CC8-4425-A0F3-3C6E1EBA200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0639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4860925" algn="l"/>
              </a:tabLst>
            </a:pPr>
            <a:r>
              <a:rPr lang="en-AU" b="1" dirty="0"/>
              <a:t>Preschool enrolment and school readiness</a:t>
            </a:r>
            <a:endParaRPr lang="en-US" b="1" dirty="0"/>
          </a:p>
          <a:p>
            <a:pPr>
              <a:tabLst>
                <a:tab pos="4860925" algn="l"/>
              </a:tabLst>
            </a:pPr>
            <a:r>
              <a:rPr lang="en-AU" dirty="0"/>
              <a:t>How P&amp;C’s support EL parents around enrolment.</a:t>
            </a:r>
          </a:p>
          <a:p>
            <a:pPr>
              <a:tabLst>
                <a:tab pos="4860925" algn="l"/>
              </a:tabLst>
            </a:pPr>
            <a:r>
              <a:rPr lang="en-AU" dirty="0"/>
              <a:t> </a:t>
            </a:r>
            <a:endParaRPr lang="en-US" dirty="0"/>
          </a:p>
          <a:p>
            <a:pPr marL="0" indent="0">
              <a:buFont typeface="Symbol"/>
              <a:buNone/>
              <a:tabLst>
                <a:tab pos="4860925" algn="l"/>
              </a:tabLst>
            </a:pPr>
            <a:r>
              <a:rPr lang="en-AU" dirty="0"/>
              <a:t>Share the message about enrolment dates and enrolling online</a:t>
            </a:r>
            <a:endParaRPr lang="en-US" dirty="0"/>
          </a:p>
          <a:p>
            <a:pPr marL="0" indent="0">
              <a:buFont typeface="Symbol"/>
              <a:buNone/>
              <a:tabLst>
                <a:tab pos="4860925" algn="l"/>
              </a:tabLst>
            </a:pPr>
            <a:r>
              <a:rPr lang="en-AU" dirty="0"/>
              <a:t>Importance of the deadline for first offers – later confirmation of preschool location means fewer OSH options, less time to prepare</a:t>
            </a:r>
          </a:p>
          <a:p>
            <a:pPr marL="0" indent="0">
              <a:buFont typeface="Symbol"/>
              <a:buNone/>
              <a:tabLst>
                <a:tab pos="4860925" algn="l"/>
              </a:tabLst>
            </a:pPr>
            <a:endParaRPr lang="en-AU" dirty="0"/>
          </a:p>
          <a:p>
            <a:pPr marL="0" indent="0">
              <a:buFont typeface="Symbol"/>
              <a:buNone/>
              <a:tabLst>
                <a:tab pos="4860925" algn="l"/>
              </a:tabLst>
            </a:pPr>
            <a:r>
              <a:rPr lang="en-AU" dirty="0"/>
              <a:t>Target: Parents/carers of 2-3 YO’s - Children turning 4 by April 30, 2024 </a:t>
            </a:r>
            <a:br>
              <a:rPr lang="en-AU" dirty="0"/>
            </a:br>
            <a:endParaRPr lang="en-AU" dirty="0"/>
          </a:p>
          <a:p>
            <a:pPr marL="0" indent="0">
              <a:buFont typeface="Symbol"/>
              <a:buNone/>
              <a:tabLst>
                <a:tab pos="4860925" algn="l"/>
              </a:tabLst>
            </a:pPr>
            <a:r>
              <a:rPr lang="en-AU" dirty="0"/>
              <a:t>still apply if the first deadline is missed. </a:t>
            </a:r>
          </a:p>
          <a:p>
            <a:pPr marL="0" indent="0">
              <a:buFont typeface="Symbol"/>
              <a:buNone/>
              <a:tabLst>
                <a:tab pos="4860925" algn="l"/>
              </a:tabLst>
            </a:pPr>
            <a:endParaRPr lang="en-US" dirty="0"/>
          </a:p>
          <a:p>
            <a:pPr>
              <a:tabLst>
                <a:tab pos="4860925" algn="l"/>
              </a:tabLst>
            </a:pPr>
            <a:r>
              <a:rPr lang="en-AU" dirty="0"/>
              <a:t>Q. Have any questions about enrolment? </a:t>
            </a:r>
          </a:p>
          <a:p>
            <a:pPr>
              <a:tabLst>
                <a:tab pos="4860925" algn="l"/>
              </a:tabLst>
            </a:pPr>
            <a:r>
              <a:rPr lang="en-AU" dirty="0"/>
              <a:t>There may be questions in your EL communities. </a:t>
            </a:r>
          </a:p>
          <a:p>
            <a:pPr>
              <a:tabLst>
                <a:tab pos="4860925" algn="l"/>
              </a:tabLst>
            </a:pPr>
            <a:endParaRPr lang="en-AU" dirty="0"/>
          </a:p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98AB-2CC8-4425-A0F3-3C6E1EBA200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214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9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2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8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4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0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6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5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2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2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1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9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parents.org.au/index.php/early-learning/information-for-p-c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parents.org.au/images/2023_PC_grant_app_templat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ecqa.gov.au/review-nqf-staffing-and-qualification-re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arksaustralia.gov.au/botanic-gardens/do/whats-on/" TargetMode="External"/><Relationship Id="rId5" Type="http://schemas.openxmlformats.org/officeDocument/2006/relationships/hyperlink" Target="https://www.reconciliation.org.au/our-work/national-reconciliation-week/" TargetMode="External"/><Relationship Id="rId4" Type="http://schemas.openxmlformats.org/officeDocument/2006/relationships/hyperlink" Target="https://www.canberratimes.com.au/story/8183501/new-alliance-calls-for-literacy-overhaul-in-act-public-school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parents.org.au/index.php/help-for-p-cs/training#treasure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ctparents.org.au/index.php/help-for-p-cs/training#grant" TargetMode="External"/><Relationship Id="rId4" Type="http://schemas.openxmlformats.org/officeDocument/2006/relationships/hyperlink" Target="https://www.actparents.org.au/index.php/help-for-p-cs/training#constitution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Fj50c__yY/sKEKWZ0VMboj6WUYtKicSQ/edit?utm_content=DAFj50c__yY&amp;utm_campaign=designshare&amp;utm_medium=link2&amp;utm_source=sharebutto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actparents.org.au/index.php/parent-voice/sub-committees-on-special-topics/item/394-early-learning-subcommittee-meeting-summari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tparents.org.au/index.php/early-learning/information-for-p-cs" TargetMode="External"/><Relationship Id="rId5" Type="http://schemas.openxmlformats.org/officeDocument/2006/relationships/hyperlink" Target="https://www.facebook.com/ACTParents" TargetMode="External"/><Relationship Id="rId4" Type="http://schemas.openxmlformats.org/officeDocument/2006/relationships/hyperlink" Target="mailto:earlylearning@actparents.org.a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makemusicaustralia.org.au/" TargetMode="External"/><Relationship Id="rId3" Type="http://schemas.openxmlformats.org/officeDocument/2006/relationships/hyperlink" Target="https://www.un.org/en/observances/parents-day" TargetMode="External"/><Relationship Id="rId7" Type="http://schemas.openxmlformats.org/officeDocument/2006/relationships/hyperlink" Target="https://www.royallifesaving.com.au/nt/About-Royal-Life-Saving-NT/programs/water-safety-week#:~:text=Water%20Safety%20week%20will%20be,to%20Sunday%2024%20September%202023.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orldoceanday.org/" TargetMode="External"/><Relationship Id="rId5" Type="http://schemas.openxmlformats.org/officeDocument/2006/relationships/hyperlink" Target="https://www.worldenvironmentday.global/" TargetMode="External"/><Relationship Id="rId4" Type="http://schemas.openxmlformats.org/officeDocument/2006/relationships/hyperlink" Target="https://en.wikipedia.org/wiki/Mabo_Da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ctchildrensweek.org.au/resources/" TargetMode="External"/><Relationship Id="rId7" Type="http://schemas.openxmlformats.org/officeDocument/2006/relationships/hyperlink" Target="https://view.officeapps.live.com/op/view.aspx?src=https%3A%2F%2Fchildsafe.humanrights.gov.au%2Fsites%2Fdefault%2Ffiles%2Finline-files%2FCSO%2520Guide%2520for%2520parents%2520and%2520carers_1.docx&amp;wdOrigin=BROWSELIN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iew.officeapps.live.com/op/view.aspx?src=https%3A%2F%2Fchildsafe.humanrights.gov.au%2Fsites%2Fdefault%2Ffiles%2Finline-files%2FCSO%2520Checklist%2520for%2520online%2520safety_1.docx&amp;wdOrigin=BROWSELINK" TargetMode="External"/><Relationship Id="rId5" Type="http://schemas.openxmlformats.org/officeDocument/2006/relationships/hyperlink" Target="https://childsafe.humanrights.gov.au/tools-resources/practical-tools" TargetMode="External"/><Relationship Id="rId4" Type="http://schemas.openxmlformats.org/officeDocument/2006/relationships/hyperlink" Target="https://childsafe.humanrights.gov.au/learning-hu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parents.org.au/index.php/early-learning/information-for-p-c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oto/?fbid=721567996636088&amp;set=a.52139400332015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ctparents.org.au/index.php/early-learning/information-for-p-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1F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B044E-F381-4230-BFEA-4F29E32AB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br>
              <a:rPr lang="en-US" sz="4800" dirty="0">
                <a:latin typeface="Freestyle Script" panose="030804020302050B0404" pitchFamily="66" charset="0"/>
              </a:rPr>
            </a:br>
            <a:r>
              <a:rPr lang="en-US" sz="4400" dirty="0">
                <a:solidFill>
                  <a:srgbClr val="F59725"/>
                </a:solidFill>
              </a:rPr>
              <a:t>Early Learning subcommittee</a:t>
            </a:r>
            <a:endParaRPr lang="en-US" sz="5400" dirty="0">
              <a:latin typeface="Adore You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2D73F-C93A-4D12-8FCE-6367F1F13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031" y="4013165"/>
            <a:ext cx="4429561" cy="1071392"/>
          </a:xfrm>
        </p:spPr>
        <p:txBody>
          <a:bodyPr anchor="t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May 25, 2023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125B67B-C314-4191-AE53-6EE8200191BD}"/>
              </a:ext>
            </a:extLst>
          </p:cNvPr>
          <p:cNvPicPr/>
          <p:nvPr/>
        </p:nvPicPr>
        <p:blipFill>
          <a:blip r:embed="rId3"/>
          <a:srcRect l="704" r="704"/>
          <a:stretch/>
        </p:blipFill>
        <p:spPr>
          <a:xfrm>
            <a:off x="7191826" y="803705"/>
            <a:ext cx="3681287" cy="56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69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49076-8BBC-4836-BC31-E5B1C3646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865" y="1020424"/>
            <a:ext cx="3267955" cy="44611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3200" dirty="0">
                <a:solidFill>
                  <a:schemeClr val="bg1"/>
                </a:solidFill>
                <a:ea typeface="+mn-lt"/>
                <a:cs typeface="+mn-lt"/>
              </a:rPr>
              <a:t>School Readiness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3FF95-A858-4A40-A5DD-3FA4EA17B802}"/>
              </a:ext>
            </a:extLst>
          </p:cNvPr>
          <p:cNvSpPr/>
          <p:nvPr/>
        </p:nvSpPr>
        <p:spPr>
          <a:xfrm>
            <a:off x="8778240" y="4206240"/>
            <a:ext cx="3255264" cy="2550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5F56A87-AA18-C2A0-FB5F-6BCBD92B18C6}"/>
              </a:ext>
            </a:extLst>
          </p:cNvPr>
          <p:cNvSpPr txBox="1">
            <a:spLocks/>
          </p:cNvSpPr>
          <p:nvPr/>
        </p:nvSpPr>
        <p:spPr>
          <a:xfrm>
            <a:off x="4599708" y="253466"/>
            <a:ext cx="6566349" cy="6649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GB" dirty="0">
              <a:cs typeface="Calibri" panose="020F0502020204030204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A161CAA-6429-D3B8-450C-4D88BDED218B}"/>
              </a:ext>
            </a:extLst>
          </p:cNvPr>
          <p:cNvSpPr txBox="1">
            <a:spLocks/>
          </p:cNvSpPr>
          <p:nvPr/>
        </p:nvSpPr>
        <p:spPr>
          <a:xfrm>
            <a:off x="4752108" y="405866"/>
            <a:ext cx="6566349" cy="5962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dirty="0"/>
              <a:t>Is my child ready for school? 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dirty="0"/>
              <a:t>What’s the most important skill for a </a:t>
            </a:r>
            <a:r>
              <a:rPr lang="en-AU" dirty="0" err="1"/>
              <a:t>preschooler</a:t>
            </a:r>
            <a:r>
              <a:rPr lang="en-AU" dirty="0"/>
              <a:t> to learn? 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dirty="0"/>
              <a:t>How do you prepare for new families?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dirty="0"/>
              <a:t>Raisingchildren.net.au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dirty="0">
                <a:hlinkClick r:id="rId3"/>
              </a:rPr>
              <a:t>https://www.actparents.org.au/index.php/early-learning/information-for-p-cs</a:t>
            </a:r>
            <a:endParaRPr lang="en-AU" dirty="0"/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AU" dirty="0"/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523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49076-8BBC-4836-BC31-E5B1C3646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497" y="1020424"/>
            <a:ext cx="3757324" cy="44611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3200" dirty="0">
                <a:solidFill>
                  <a:schemeClr val="bg1"/>
                </a:solidFill>
                <a:ea typeface="+mn-lt"/>
                <a:cs typeface="+mn-lt"/>
              </a:rPr>
              <a:t>Early Learning Grant template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3FF95-A858-4A40-A5DD-3FA4EA17B802}"/>
              </a:ext>
            </a:extLst>
          </p:cNvPr>
          <p:cNvSpPr/>
          <p:nvPr/>
        </p:nvSpPr>
        <p:spPr>
          <a:xfrm>
            <a:off x="8778240" y="4206240"/>
            <a:ext cx="3255264" cy="2550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EE39E-A786-440A-8B3E-EEB8E55E7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101066"/>
            <a:ext cx="6566349" cy="66498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  </a:t>
            </a:r>
            <a:endParaRPr lang="en-GB" dirty="0">
              <a:cs typeface="Calibri" panose="020F050202020403020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B15CF9B-BFDB-FC90-7A8F-ED945132ECED}"/>
              </a:ext>
            </a:extLst>
          </p:cNvPr>
          <p:cNvSpPr txBox="1">
            <a:spLocks/>
          </p:cNvSpPr>
          <p:nvPr/>
        </p:nvSpPr>
        <p:spPr>
          <a:xfrm>
            <a:off x="4599708" y="253466"/>
            <a:ext cx="6566349" cy="6649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dirty="0"/>
              <a:t>Grant application basics </a:t>
            </a:r>
            <a:r>
              <a:rPr lang="en-AU" dirty="0">
                <a:hlinkClick r:id="rId3"/>
              </a:rPr>
              <a:t>auto-fill template</a:t>
            </a:r>
            <a:endParaRPr lang="en-GB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812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49076-8BBC-4836-BC31-E5B1C3646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497" y="1020424"/>
            <a:ext cx="3757324" cy="44611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3200" dirty="0">
                <a:solidFill>
                  <a:schemeClr val="bg1"/>
                </a:solidFill>
                <a:ea typeface="+mn-lt"/>
                <a:cs typeface="+mn-lt"/>
              </a:rPr>
              <a:t>Early Learning Sector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3FF95-A858-4A40-A5DD-3FA4EA17B802}"/>
              </a:ext>
            </a:extLst>
          </p:cNvPr>
          <p:cNvSpPr/>
          <p:nvPr/>
        </p:nvSpPr>
        <p:spPr>
          <a:xfrm>
            <a:off x="8778240" y="4206240"/>
            <a:ext cx="3255264" cy="2550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EE39E-A786-440A-8B3E-EEB8E55E7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101066"/>
            <a:ext cx="6566349" cy="66498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  </a:t>
            </a:r>
            <a:endParaRPr lang="en-GB" dirty="0">
              <a:cs typeface="Calibri" panose="020F050202020403020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B15CF9B-BFDB-FC90-7A8F-ED945132ECED}"/>
              </a:ext>
            </a:extLst>
          </p:cNvPr>
          <p:cNvSpPr txBox="1">
            <a:spLocks/>
          </p:cNvSpPr>
          <p:nvPr/>
        </p:nvSpPr>
        <p:spPr>
          <a:xfrm>
            <a:off x="4599708" y="253466"/>
            <a:ext cx="6566349" cy="6649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24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National Children’s Education and Care Workforce Strategy (2022-2031)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24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ACECQA </a:t>
            </a:r>
            <a:r>
              <a:rPr lang="en-AU" sz="24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website</a:t>
            </a:r>
            <a:endParaRPr lang="en-AU" sz="2400" kern="100" dirty="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2400" dirty="0">
                <a:solidFill>
                  <a:srgbClr val="1F2937"/>
                </a:solidFill>
                <a:effectLst/>
                <a:ea typeface="Calibri" panose="020F0502020204030204" pitchFamily="34" charset="0"/>
              </a:rPr>
              <a:t>ACT </a:t>
            </a:r>
            <a:r>
              <a:rPr lang="en-AU" sz="2400" dirty="0">
                <a:solidFill>
                  <a:srgbClr val="1F2937"/>
                </a:solidFill>
                <a:effectLst/>
                <a:ea typeface="Calibri" panose="020F0502020204030204" pitchFamily="34" charset="0"/>
                <a:hlinkClick r:id="rId4"/>
              </a:rPr>
              <a:t>Alliance for Evidence-Based </a:t>
            </a:r>
            <a:r>
              <a:rPr lang="en-AU" sz="2400" dirty="0">
                <a:solidFill>
                  <a:srgbClr val="1F2937"/>
                </a:solidFill>
                <a:effectLst/>
                <a:ea typeface="Calibri" panose="020F0502020204030204" pitchFamily="34" charset="0"/>
              </a:rPr>
              <a:t>Education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2400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NAPCAN</a:t>
            </a:r>
            <a:endParaRPr lang="en-GB" sz="2400" dirty="0">
              <a:solidFill>
                <a:srgbClr val="050505"/>
              </a:solidFill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>
                <a:cs typeface="Calibri" panose="020F0502020204030204"/>
                <a:hlinkClick r:id="rId6"/>
              </a:rPr>
              <a:t>National Botanic Gardens</a:t>
            </a:r>
            <a:endParaRPr lang="en-GB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895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49076-8BBC-4836-BC31-E5B1C3646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393" y="1889743"/>
            <a:ext cx="2921498" cy="22214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2800" dirty="0">
                <a:cs typeface="Calibri Light"/>
              </a:rPr>
            </a:br>
            <a:br>
              <a:rPr lang="en-US" sz="2800" dirty="0">
                <a:cs typeface="Calibri Light"/>
              </a:rPr>
            </a:br>
            <a:r>
              <a:rPr lang="en-US" sz="3600" dirty="0">
                <a:solidFill>
                  <a:schemeClr val="bg1"/>
                </a:solidFill>
                <a:cs typeface="Calibri Light"/>
              </a:rPr>
              <a:t>Training </a:t>
            </a:r>
            <a:endParaRPr lang="en-US" sz="2800" dirty="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8CE328-5276-43DA-8F21-1556A01662AD}"/>
              </a:ext>
            </a:extLst>
          </p:cNvPr>
          <p:cNvSpPr/>
          <p:nvPr/>
        </p:nvSpPr>
        <p:spPr>
          <a:xfrm>
            <a:off x="8778240" y="4206240"/>
            <a:ext cx="3255264" cy="2550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EE39E-A786-440A-8B3E-EEB8E55E7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3864" y="534571"/>
            <a:ext cx="7417143" cy="60043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AU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AU" sz="400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endParaRPr lang="en-US" sz="280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5BB17FCE-9C8C-4386-BFA1-67ED790BC37F}"/>
              </a:ext>
            </a:extLst>
          </p:cNvPr>
          <p:cNvSpPr txBox="1"/>
          <p:nvPr/>
        </p:nvSpPr>
        <p:spPr>
          <a:xfrm>
            <a:off x="5697927" y="1065226"/>
            <a:ext cx="4267953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Treasurers' and Insurance Workshop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  </a:t>
            </a:r>
            <a:br>
              <a:rPr lang="en-US" sz="1400" dirty="0">
                <a:ea typeface="+mn-lt"/>
                <a:cs typeface="+mn-lt"/>
              </a:rPr>
            </a:br>
            <a:r>
              <a:rPr lang="en-US" sz="1400" dirty="0">
                <a:ea typeface="+mn-lt"/>
                <a:cs typeface="+mn-lt"/>
              </a:rPr>
              <a:t>To meet all your P&amp;C obligations and regulations. </a:t>
            </a:r>
            <a:endParaRPr lang="en-US" sz="1400" dirty="0">
              <a:cs typeface="Calibri"/>
            </a:endParaRPr>
          </a:p>
          <a:p>
            <a:r>
              <a:rPr lang="en-US" sz="1400" b="1" dirty="0">
                <a:solidFill>
                  <a:srgbClr val="444444"/>
                </a:solidFill>
                <a:ea typeface="+mn-lt"/>
                <a:cs typeface="+mn-lt"/>
              </a:rPr>
              <a:t>Tue 30 May   7:00-9:00 pm   (Week 6, Term 2)</a:t>
            </a:r>
            <a:endParaRPr lang="en-US" sz="1400" b="1">
              <a:solidFill>
                <a:srgbClr val="444444"/>
              </a:solidFill>
              <a:cs typeface="Calibri"/>
            </a:endParaRP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Calibri"/>
              <a:cs typeface="Segoe U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P&amp;C Constitution workshop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/>
                <a:cs typeface="Segoe UI"/>
              </a:rPr>
              <a:t>  ​</a:t>
            </a:r>
            <a:br>
              <a:rPr lang="en-US" sz="1400" dirty="0">
                <a:latin typeface="Calibri"/>
                <a:cs typeface="Segoe UI"/>
              </a:rPr>
            </a:br>
            <a:r>
              <a:rPr lang="en-US" sz="1400" dirty="0">
                <a:latin typeface="Calibri"/>
                <a:cs typeface="Segoe UI"/>
              </a:rPr>
              <a:t>Bring along your own P&amp;C constitution to work on​</a:t>
            </a:r>
            <a:endParaRPr lang="en-US" sz="1400" dirty="0">
              <a:latin typeface="Calibri"/>
              <a:ea typeface="Open Sans"/>
              <a:cs typeface="Segoe UI"/>
            </a:endParaRPr>
          </a:p>
          <a:p>
            <a:r>
              <a:rPr lang="en-US" sz="1400" b="1" dirty="0">
                <a:solidFill>
                  <a:srgbClr val="444444"/>
                </a:solidFill>
                <a:latin typeface="Calibri"/>
                <a:cs typeface="Calibri"/>
              </a:rPr>
              <a:t>Wed 14 Jun     7:00-9:00 pm   (Week 8, Term 2)</a:t>
            </a:r>
            <a:br>
              <a:rPr lang="en-US" sz="1400" b="1" dirty="0">
                <a:latin typeface="Calibri"/>
                <a:cs typeface="Segoe UI"/>
              </a:rPr>
            </a:br>
            <a:endParaRPr lang="en-US" sz="1400">
              <a:latin typeface="Calibri"/>
              <a:ea typeface="Open Sans"/>
              <a:cs typeface="Segoe UI"/>
            </a:endParaRP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 Writing workshop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  </a:t>
            </a:r>
          </a:p>
          <a:p>
            <a:r>
              <a:rPr lang="en-US" sz="1400" dirty="0">
                <a:latin typeface="Calibri"/>
                <a:cs typeface="Calibri"/>
              </a:rPr>
              <a:t>Fund your good works! Recording, researching, applying and acquittals</a:t>
            </a:r>
            <a:endParaRPr lang="en-US" sz="1400" dirty="0">
              <a:cs typeface="Calibri"/>
            </a:endParaRPr>
          </a:p>
          <a:p>
            <a:r>
              <a:rPr lang="en-US" sz="1400" b="1" dirty="0">
                <a:solidFill>
                  <a:srgbClr val="444444"/>
                </a:solidFill>
                <a:latin typeface="Calibri"/>
                <a:cs typeface="Calibri"/>
              </a:rPr>
              <a:t>Tue 5 Sep       7:00-8:30 pm   (Week 8, Term 3)</a:t>
            </a:r>
          </a:p>
          <a:p>
            <a:endParaRPr lang="en-US" sz="1400" dirty="0">
              <a:solidFill>
                <a:srgbClr val="444444"/>
              </a:solidFill>
              <a:cs typeface="Calibri"/>
            </a:endParaRPr>
          </a:p>
          <a:p>
            <a:r>
              <a:rPr lang="en-US" sz="1400" dirty="0">
                <a:solidFill>
                  <a:srgbClr val="548235"/>
                </a:solidFill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Financial Review workshop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  </a:t>
            </a:r>
          </a:p>
          <a:p>
            <a:r>
              <a:rPr lang="en-US" sz="1400" dirty="0">
                <a:solidFill>
                  <a:srgbClr val="000000"/>
                </a:solidFill>
                <a:cs typeface="Calibri"/>
              </a:rPr>
              <a:t>Help for treasurers (or aspiring treasurers) to prepare P&amp;C accounts for the annual Financial Review. A legal requirement for all P&amp;Cs. </a:t>
            </a:r>
          </a:p>
          <a:p>
            <a:r>
              <a:rPr lang="en-US" sz="1400" b="1" dirty="0">
                <a:solidFill>
                  <a:srgbClr val="444444"/>
                </a:solidFill>
                <a:cs typeface="Calibri"/>
              </a:rPr>
              <a:t>Tue 24 Oct      7:00-8:30 pm   (Week 3, Term 4)</a:t>
            </a:r>
            <a:endParaRPr lang="en-US" sz="1400" b="1" dirty="0">
              <a:cs typeface="Calibri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B609219-E1D9-4384-9BF6-803C30C2E81F}"/>
              </a:ext>
            </a:extLst>
          </p:cNvPr>
          <p:cNvSpPr txBox="1"/>
          <p:nvPr/>
        </p:nvSpPr>
        <p:spPr>
          <a:xfrm>
            <a:off x="4554635" y="664375"/>
            <a:ext cx="4101714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2023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B3BABA-32CC-4A04-B9EC-AD33B3818B15}"/>
              </a:ext>
            </a:extLst>
          </p:cNvPr>
          <p:cNvSpPr txBox="1"/>
          <p:nvPr/>
        </p:nvSpPr>
        <p:spPr>
          <a:xfrm>
            <a:off x="4551456" y="5884243"/>
            <a:ext cx="639733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chemeClr val="bg1">
                    <a:lumMod val="50000"/>
                  </a:schemeClr>
                </a:solidFill>
                <a:cs typeface="Segoe UI"/>
              </a:rPr>
              <a:t>Recordings can be requested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  <a:cs typeface="Segoe UI"/>
              </a:rPr>
              <a:t>​ </a:t>
            </a:r>
            <a:r>
              <a:rPr lang="en-US" sz="1600" i="1">
                <a:solidFill>
                  <a:schemeClr val="bg1">
                    <a:lumMod val="50000"/>
                  </a:schemeClr>
                </a:solidFill>
                <a:cs typeface="Segoe UI"/>
              </a:rPr>
              <a:t>from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  <a:cs typeface="Segoe UI"/>
              </a:rPr>
              <a:t> </a:t>
            </a:r>
            <a:r>
              <a:rPr lang="en-US" sz="1600">
                <a:solidFill>
                  <a:schemeClr val="accent1">
                    <a:lumMod val="60000"/>
                    <a:lumOff val="40000"/>
                  </a:schemeClr>
                </a:solidFill>
                <a:cs typeface="Segoe UI"/>
              </a:rPr>
              <a:t>contacts@actparents.org.au</a:t>
            </a:r>
            <a:endParaRPr lang="en-US" sz="1600">
              <a:solidFill>
                <a:schemeClr val="accent1">
                  <a:lumMod val="60000"/>
                  <a:lumOff val="4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4209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49076-8BBC-4836-BC31-E5B1C3646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65" y="365743"/>
            <a:ext cx="3621740" cy="44382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2800">
                <a:solidFill>
                  <a:schemeClr val="bg1"/>
                </a:solidFill>
                <a:cs typeface="Calibri Light"/>
              </a:rPr>
            </a:br>
            <a:br>
              <a:rPr lang="en-US" sz="2800">
                <a:solidFill>
                  <a:schemeClr val="bg1"/>
                </a:solidFill>
                <a:cs typeface="Calibri Light"/>
              </a:rPr>
            </a:br>
            <a:br>
              <a:rPr lang="en-US" sz="2800">
                <a:solidFill>
                  <a:schemeClr val="bg1"/>
                </a:solidFill>
                <a:cs typeface="Calibri Light"/>
              </a:rPr>
            </a:br>
            <a:br>
              <a:rPr lang="en-US" sz="8800">
                <a:solidFill>
                  <a:srgbClr val="3864B2"/>
                </a:solidFill>
                <a:latin typeface="Adore You" panose="00000500000000000000" pitchFamily="50" charset="0"/>
                <a:cs typeface="Calibri"/>
              </a:rPr>
            </a:br>
            <a:endParaRPr lang="en-US" sz="880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8CE328-5276-43DA-8F21-1556A01662AD}"/>
              </a:ext>
            </a:extLst>
          </p:cNvPr>
          <p:cNvSpPr/>
          <p:nvPr/>
        </p:nvSpPr>
        <p:spPr>
          <a:xfrm>
            <a:off x="8778240" y="4206240"/>
            <a:ext cx="3255264" cy="2550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EE39E-A786-440A-8B3E-EEB8E55E7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4202" y="68692"/>
            <a:ext cx="7346805" cy="6687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en-US" sz="9600" dirty="0">
                <a:solidFill>
                  <a:srgbClr val="3864B2"/>
                </a:solidFill>
                <a:latin typeface="Adore You"/>
                <a:cs typeface="Calibri"/>
              </a:rPr>
              <a:t> </a:t>
            </a:r>
            <a:r>
              <a:rPr lang="en-US" sz="4800" dirty="0">
                <a:solidFill>
                  <a:srgbClr val="3864B2"/>
                </a:solidFill>
                <a:latin typeface="Adore You"/>
                <a:cs typeface="Calibri"/>
              </a:rPr>
              <a:t>Thank you! </a:t>
            </a:r>
            <a:r>
              <a:rPr lang="en-US" sz="4800" dirty="0" err="1">
                <a:solidFill>
                  <a:srgbClr val="3864B2"/>
                </a:solidFill>
                <a:latin typeface="Adore You"/>
                <a:cs typeface="Calibri"/>
              </a:rPr>
              <a:t>Yarra</a:t>
            </a:r>
          </a:p>
          <a:p>
            <a:pPr algn="l"/>
            <a:endParaRPr lang="en-AU" sz="1400" dirty="0">
              <a:cs typeface="Arial" pitchFamily="34" charset="0"/>
            </a:endParaRPr>
          </a:p>
          <a:p>
            <a:pPr lvl="1" algn="l"/>
            <a:r>
              <a:rPr lang="en-AU" dirty="0">
                <a:cs typeface="Arial" pitchFamily="34" charset="0"/>
              </a:rPr>
              <a:t>Marina Spurgin</a:t>
            </a:r>
          </a:p>
          <a:p>
            <a:pPr lvl="1" algn="l"/>
            <a:r>
              <a:rPr lang="en-AU" sz="16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Early Learning Officer</a:t>
            </a:r>
            <a:br>
              <a:rPr lang="en-AU" sz="16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</a:br>
            <a:r>
              <a:rPr lang="en-AU" sz="16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ACT Council of P&amp;C Associations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pPr lvl="1" algn="l"/>
            <a:r>
              <a:rPr lang="en-AU" sz="1600" dirty="0">
                <a:solidFill>
                  <a:schemeClr val="bg1">
                    <a:lumMod val="50000"/>
                  </a:schemeClr>
                </a:solidFill>
                <a:cs typeface="Arial"/>
              </a:rPr>
              <a:t>0401 838 872</a:t>
            </a:r>
            <a:endParaRPr lang="en-AU" sz="16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l"/>
            <a:endParaRPr lang="en-AU" sz="1500" dirty="0">
              <a:solidFill>
                <a:srgbClr val="FFFFFF"/>
              </a:solidFill>
              <a:highlight>
                <a:srgbClr val="003399"/>
              </a:highlight>
              <a:cs typeface="Arial" pitchFamily="34" charset="0"/>
            </a:endParaRPr>
          </a:p>
          <a:p>
            <a:pPr algn="l"/>
            <a:endParaRPr lang="en-AU" sz="1500" dirty="0">
              <a:solidFill>
                <a:srgbClr val="7F7F7F"/>
              </a:solidFill>
              <a:cs typeface="Arial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500"/>
              </a:spcBef>
              <a:buChar char="•"/>
            </a:pPr>
            <a:endParaRPr lang="en-US" sz="2800" dirty="0">
              <a:solidFill>
                <a:srgbClr val="00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43525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EF8F7-0B80-FEC8-572B-6F64DDEAD474}"/>
              </a:ext>
            </a:extLst>
          </p:cNvPr>
          <p:cNvSpPr txBox="1"/>
          <p:nvPr/>
        </p:nvSpPr>
        <p:spPr>
          <a:xfrm>
            <a:off x="2965986" y="3041906"/>
            <a:ext cx="663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Who benefits from effective family-school-community partnerships?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183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0205931-9FEF-4AF4-8696-9F0FFBF70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580" b="109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9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screenshot, font, letter">
            <a:extLst>
              <a:ext uri="{FF2B5EF4-FFF2-40B4-BE49-F238E27FC236}">
                <a16:creationId xmlns:a16="http://schemas.microsoft.com/office/drawing/2014/main" id="{F3674D1C-CBB3-B6FE-993B-66CC5F516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1850" b="11894"/>
          <a:stretch/>
        </p:blipFill>
        <p:spPr>
          <a:xfrm>
            <a:off x="0" y="-19874"/>
            <a:ext cx="8093676" cy="684698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792126-3597-45EE-1FA2-95961C90DBDA}"/>
              </a:ext>
            </a:extLst>
          </p:cNvPr>
          <p:cNvSpPr txBox="1"/>
          <p:nvPr/>
        </p:nvSpPr>
        <p:spPr>
          <a:xfrm>
            <a:off x="8093676" y="1983593"/>
            <a:ext cx="39047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cs typeface="+mn-lt"/>
              </a:rPr>
              <a:t>P&amp;C Council</a:t>
            </a:r>
            <a:endParaRPr lang="en-AU" b="0" dirty="0">
              <a:cs typeface="Calibri" panose="020F0502020204030204"/>
            </a:endParaRPr>
          </a:p>
          <a:p>
            <a:r>
              <a:rPr lang="en-AU" b="0" dirty="0">
                <a:cs typeface="Calibri" panose="020F0502020204030204"/>
              </a:rPr>
              <a:t>EL Officer Email (Marina): </a:t>
            </a:r>
          </a:p>
          <a:p>
            <a:r>
              <a:rPr lang="en-AU" sz="1600" dirty="0">
                <a:hlinkClick r:id="rId4"/>
              </a:rPr>
              <a:t>earlylearning@actparents.org.au</a:t>
            </a:r>
            <a:br>
              <a:rPr lang="en-AU" sz="1600" dirty="0">
                <a:cs typeface="+mn-lt"/>
              </a:rPr>
            </a:br>
            <a:endParaRPr lang="en-AU" sz="1600" dirty="0">
              <a:cs typeface="+mn-lt"/>
            </a:endParaRPr>
          </a:p>
          <a:p>
            <a:r>
              <a:rPr lang="en-AU" b="1" dirty="0">
                <a:cs typeface="+mn-lt"/>
              </a:rPr>
              <a:t>early learning </a:t>
            </a:r>
            <a:r>
              <a:rPr lang="en-AU" b="1" dirty="0">
                <a:cs typeface="Calibri" panose="020F0502020204030204"/>
              </a:rPr>
              <a:t>links</a:t>
            </a:r>
            <a:endParaRPr lang="en-AU" b="1" dirty="0">
              <a:cs typeface="+mn-lt"/>
            </a:endParaRPr>
          </a:p>
          <a:p>
            <a:r>
              <a:rPr lang="en-AU" dirty="0">
                <a:cs typeface="+mn-lt"/>
              </a:rPr>
              <a:t>Facebook:</a:t>
            </a:r>
          </a:p>
          <a:p>
            <a:r>
              <a:rPr lang="en-AU" sz="1600" dirty="0">
                <a:hlinkClick r:id="rId5"/>
              </a:rPr>
              <a:t>https://www.facebook.com/ACTParents</a:t>
            </a:r>
            <a:endParaRPr lang="en-AU" sz="1600" dirty="0">
              <a:cs typeface="Calibri" panose="020F0502020204030204"/>
            </a:endParaRPr>
          </a:p>
          <a:p>
            <a:r>
              <a:rPr lang="en-AU" dirty="0">
                <a:cs typeface="Calibri" panose="020F0502020204030204"/>
              </a:rPr>
              <a:t>Web: </a:t>
            </a:r>
            <a:endParaRPr lang="en-AU" dirty="0"/>
          </a:p>
          <a:p>
            <a:r>
              <a:rPr lang="en-AU" sz="1600" dirty="0">
                <a:hlinkClick r:id="rId6"/>
              </a:rPr>
              <a:t>Early Learning - Information for P&amp;Cs (actparents.org.au)</a:t>
            </a:r>
            <a:endParaRPr lang="en-AU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cs typeface="+mn-lt"/>
              </a:rPr>
              <a:t>ELSC meeting minutes &amp; registration: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dirty="0">
                <a:cs typeface="+mn-lt"/>
                <a:hlinkClick r:id="rId7"/>
              </a:rPr>
              <a:t>summaries and registration</a:t>
            </a:r>
            <a:endParaRPr lang="en-AU" sz="1600" dirty="0"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642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49076-8BBC-4836-BC31-E5B1C3646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865" y="1020424"/>
            <a:ext cx="3267955" cy="44611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AU" sz="3600" dirty="0">
                <a:solidFill>
                  <a:schemeClr val="bg1"/>
                </a:solidFill>
                <a:ea typeface="+mj-lt"/>
                <a:cs typeface="+mj-lt"/>
              </a:rPr>
              <a:t>Agenda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3FF95-A858-4A40-A5DD-3FA4EA17B802}"/>
              </a:ext>
            </a:extLst>
          </p:cNvPr>
          <p:cNvSpPr/>
          <p:nvPr/>
        </p:nvSpPr>
        <p:spPr>
          <a:xfrm>
            <a:off x="8778240" y="4206240"/>
            <a:ext cx="3255264" cy="2550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EE39E-A786-440A-8B3E-EEB8E55E7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101066"/>
            <a:ext cx="6566349" cy="66498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>
              <a:ea typeface="+mn-lt"/>
              <a:cs typeface="+mn-lt"/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ea typeface="+mn-lt"/>
                <a:cs typeface="+mn-lt"/>
              </a:rPr>
              <a:t>Early Learning activities and events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ea typeface="+mn-lt"/>
                <a:cs typeface="+mn-lt"/>
              </a:rPr>
              <a:t>Enrolment &amp; School Readiness – early engagement</a:t>
            </a:r>
            <a:endParaRPr lang="en-GB" dirty="0">
              <a:cs typeface="Calibri" panose="020F0502020204030204"/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ea typeface="+mn-lt"/>
                <a:cs typeface="+mn-lt"/>
              </a:rPr>
              <a:t>Grant templates at the ready – parent associations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ea typeface="+mn-lt"/>
                <a:cs typeface="+mn-lt"/>
              </a:rPr>
              <a:t>EL Sector updates – CECA, ACECQA, Budget</a:t>
            </a:r>
            <a:endParaRPr lang="en-GB" dirty="0">
              <a:cs typeface="Calibri"/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ea typeface="+mn-lt"/>
                <a:cs typeface="+mn-lt"/>
              </a:rPr>
              <a:t>Council ELSC budget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>
              <a:ea typeface="+mn-lt"/>
              <a:cs typeface="+mn-lt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  </a:t>
            </a:r>
            <a:endParaRPr lang="en-GB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3854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49076-8BBC-4836-BC31-E5B1C3646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865" y="1020424"/>
            <a:ext cx="3267955" cy="44611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3200" dirty="0">
                <a:solidFill>
                  <a:schemeClr val="bg1"/>
                </a:solidFill>
                <a:ea typeface="+mn-lt"/>
                <a:cs typeface="+mn-lt"/>
              </a:rPr>
              <a:t>Events</a:t>
            </a:r>
            <a:br>
              <a:rPr lang="en-GB" sz="32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en-GB" sz="3200" dirty="0">
                <a:solidFill>
                  <a:schemeClr val="bg1"/>
                </a:solidFill>
                <a:ea typeface="+mn-lt"/>
                <a:cs typeface="+mn-lt"/>
              </a:rPr>
              <a:t>   - Significance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3FF95-A858-4A40-A5DD-3FA4EA17B802}"/>
              </a:ext>
            </a:extLst>
          </p:cNvPr>
          <p:cNvSpPr/>
          <p:nvPr/>
        </p:nvSpPr>
        <p:spPr>
          <a:xfrm>
            <a:off x="8763932" y="4147762"/>
            <a:ext cx="3255264" cy="2550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5F56A87-AA18-C2A0-FB5F-6BCBD92B18C6}"/>
              </a:ext>
            </a:extLst>
          </p:cNvPr>
          <p:cNvSpPr txBox="1">
            <a:spLocks/>
          </p:cNvSpPr>
          <p:nvPr/>
        </p:nvSpPr>
        <p:spPr>
          <a:xfrm>
            <a:off x="4599708" y="253466"/>
            <a:ext cx="6566349" cy="6649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GB" dirty="0">
              <a:cs typeface="Calibri" panose="020F0502020204030204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A161CAA-6429-D3B8-450C-4D88BDED218B}"/>
              </a:ext>
            </a:extLst>
          </p:cNvPr>
          <p:cNvSpPr txBox="1">
            <a:spLocks/>
          </p:cNvSpPr>
          <p:nvPr/>
        </p:nvSpPr>
        <p:spPr>
          <a:xfrm>
            <a:off x="4752108" y="405867"/>
            <a:ext cx="6566349" cy="6198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i="0" dirty="0">
                <a:effectLst/>
                <a:latin typeface="Hind" panose="02000000000000000000" pitchFamily="2" charset="0"/>
              </a:rPr>
              <a:t>Significant days in June</a:t>
            </a:r>
          </a:p>
          <a:p>
            <a:pPr algn="l"/>
            <a:r>
              <a:rPr lang="en-GB" sz="1600" b="0" i="0" dirty="0">
                <a:effectLst/>
                <a:latin typeface="Open Sans" panose="020B0606030504020204" pitchFamily="34" charset="0"/>
              </a:rPr>
              <a:t>1 June – </a:t>
            </a:r>
            <a:r>
              <a:rPr lang="en-GB" sz="1600" b="0" i="0" u="sng" dirty="0">
                <a:solidFill>
                  <a:srgbClr val="00538A"/>
                </a:solidFill>
                <a:effectLst/>
                <a:latin typeface="Open Sans" panose="020B0606030504020204" pitchFamily="34" charset="0"/>
                <a:hlinkClick r:id="rId3"/>
              </a:rPr>
              <a:t>United Nations Global Day of Parents</a:t>
            </a:r>
            <a:endParaRPr lang="en-GB" sz="1600" b="0" i="0" dirty="0">
              <a:effectLst/>
              <a:latin typeface="Open Sans" panose="020B0606030504020204" pitchFamily="34" charset="0"/>
            </a:endParaRPr>
          </a:p>
          <a:p>
            <a:pPr algn="l"/>
            <a:r>
              <a:rPr lang="en-GB" sz="1600" b="0" i="0" dirty="0">
                <a:effectLst/>
                <a:latin typeface="Open Sans" panose="020B0606030504020204" pitchFamily="34" charset="0"/>
              </a:rPr>
              <a:t>3 June – </a:t>
            </a:r>
            <a:r>
              <a:rPr lang="en-GB" sz="1600" b="0" i="0" u="sng" dirty="0">
                <a:solidFill>
                  <a:srgbClr val="00538A"/>
                </a:solidFill>
                <a:effectLst/>
                <a:latin typeface="Open Sans" panose="020B0606030504020204" pitchFamily="34" charset="0"/>
                <a:hlinkClick r:id="rId4"/>
              </a:rPr>
              <a:t>Mabo Day</a:t>
            </a:r>
            <a:r>
              <a:rPr lang="en-GB" sz="1600" b="0" i="0" dirty="0">
                <a:effectLst/>
                <a:latin typeface="Open Sans" panose="020B0606030504020204" pitchFamily="34" charset="0"/>
              </a:rPr>
              <a:t> </a:t>
            </a:r>
          </a:p>
          <a:p>
            <a:pPr algn="l"/>
            <a:r>
              <a:rPr lang="en-GB" sz="1600" b="0" i="0" dirty="0">
                <a:effectLst/>
                <a:latin typeface="Open Sans" panose="020B0606030504020204" pitchFamily="34" charset="0"/>
              </a:rPr>
              <a:t>5 June – </a:t>
            </a:r>
            <a:r>
              <a:rPr lang="en-GB" sz="1600" b="0" i="0" u="sng" dirty="0">
                <a:solidFill>
                  <a:srgbClr val="00538A"/>
                </a:solidFill>
                <a:effectLst/>
                <a:latin typeface="Open Sans" panose="020B0606030504020204" pitchFamily="34" charset="0"/>
                <a:hlinkClick r:id="rId5"/>
              </a:rPr>
              <a:t>World Environment Day</a:t>
            </a:r>
            <a:endParaRPr lang="en-GB" sz="1600" b="0" i="0" dirty="0">
              <a:effectLst/>
              <a:latin typeface="Open Sans" panose="020B0606030504020204" pitchFamily="34" charset="0"/>
            </a:endParaRPr>
          </a:p>
          <a:p>
            <a:pPr algn="l"/>
            <a:r>
              <a:rPr lang="en-GB" sz="1600" b="0" i="0" dirty="0">
                <a:effectLst/>
                <a:latin typeface="Open Sans" panose="020B0606030504020204" pitchFamily="34" charset="0"/>
              </a:rPr>
              <a:t>8 June – </a:t>
            </a:r>
            <a:r>
              <a:rPr lang="en-GB" sz="1600" b="0" i="0" u="sng" dirty="0">
                <a:solidFill>
                  <a:srgbClr val="00538A"/>
                </a:solidFill>
                <a:effectLst/>
                <a:latin typeface="Open Sans" panose="020B0606030504020204" pitchFamily="34" charset="0"/>
                <a:hlinkClick r:id="rId6"/>
              </a:rPr>
              <a:t>World Oceans Day</a:t>
            </a:r>
            <a:endParaRPr lang="en-GB" sz="1600" b="0" i="0" dirty="0">
              <a:effectLst/>
              <a:latin typeface="Open Sans" panose="020B0606030504020204" pitchFamily="34" charset="0"/>
            </a:endParaRPr>
          </a:p>
          <a:p>
            <a:pPr algn="l"/>
            <a:r>
              <a:rPr lang="en-GB" sz="1600" b="0" i="0" dirty="0">
                <a:effectLst/>
                <a:latin typeface="Open Sans" panose="020B0606030504020204" pitchFamily="34" charset="0"/>
              </a:rPr>
              <a:t>18 – 24th June – </a:t>
            </a:r>
            <a:r>
              <a:rPr lang="en-GB" sz="1600" b="0" i="0" u="sng" dirty="0">
                <a:solidFill>
                  <a:srgbClr val="00538A"/>
                </a:solidFill>
                <a:effectLst/>
                <a:latin typeface="Open Sans" panose="020B0606030504020204" pitchFamily="34" charset="0"/>
                <a:hlinkClick r:id="rId7"/>
              </a:rPr>
              <a:t>Water Safety Week</a:t>
            </a:r>
            <a:endParaRPr lang="en-GB" sz="1600" b="0" i="0" dirty="0">
              <a:effectLst/>
              <a:latin typeface="Open Sans" panose="020B0606030504020204" pitchFamily="34" charset="0"/>
            </a:endParaRPr>
          </a:p>
          <a:p>
            <a:pPr algn="l"/>
            <a:r>
              <a:rPr lang="en-GB" sz="1600" b="0" i="0" dirty="0">
                <a:effectLst/>
                <a:latin typeface="Open Sans" panose="020B0606030504020204" pitchFamily="34" charset="0"/>
              </a:rPr>
              <a:t>21 June – </a:t>
            </a:r>
            <a:r>
              <a:rPr lang="en-GB" sz="1600" b="0" i="0" u="sng" dirty="0">
                <a:solidFill>
                  <a:srgbClr val="00538A"/>
                </a:solidFill>
                <a:effectLst/>
                <a:latin typeface="Open Sans" panose="020B0606030504020204" pitchFamily="34" charset="0"/>
                <a:hlinkClick r:id="rId8"/>
              </a:rPr>
              <a:t>Make Music Day</a:t>
            </a:r>
            <a:endParaRPr lang="en-GB" sz="1600" b="0" i="0" u="sng" dirty="0">
              <a:solidFill>
                <a:srgbClr val="00538A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en-GB" sz="1600" u="sng" dirty="0">
              <a:solidFill>
                <a:srgbClr val="00538A"/>
              </a:solidFill>
              <a:latin typeface="Open Sans" panose="020B0606030504020204" pitchFamily="34" charset="0"/>
            </a:endParaRPr>
          </a:p>
          <a:p>
            <a:pPr algn="l">
              <a:tabLst>
                <a:tab pos="4860925" algn="l"/>
              </a:tabLst>
            </a:pPr>
            <a:r>
              <a:rPr lang="en-AU" dirty="0"/>
              <a:t>Parent Associations with early learning communities use events to engage community</a:t>
            </a:r>
          </a:p>
          <a:p>
            <a:pPr algn="l">
              <a:tabLst>
                <a:tab pos="4860925" algn="l"/>
              </a:tabLst>
            </a:pPr>
            <a:r>
              <a:rPr lang="en-AU" dirty="0"/>
              <a:t>Share your stories – invite others</a:t>
            </a:r>
          </a:p>
        </p:txBody>
      </p:sp>
    </p:spTree>
    <p:extLst>
      <p:ext uri="{BB962C8B-B14F-4D97-AF65-F5344CB8AC3E}">
        <p14:creationId xmlns:p14="http://schemas.microsoft.com/office/powerpoint/2010/main" val="5470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49076-8BBC-4836-BC31-E5B1C3646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865" y="1020424"/>
            <a:ext cx="3267955" cy="44611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3200" dirty="0">
                <a:solidFill>
                  <a:schemeClr val="bg1"/>
                </a:solidFill>
                <a:ea typeface="+mn-lt"/>
                <a:cs typeface="+mn-lt"/>
              </a:rPr>
              <a:t>Events</a:t>
            </a:r>
            <a:br>
              <a:rPr lang="en-GB" sz="32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en-GB" sz="3200" dirty="0">
                <a:solidFill>
                  <a:schemeClr val="bg1"/>
                </a:solidFill>
                <a:ea typeface="+mn-lt"/>
                <a:cs typeface="+mn-lt"/>
              </a:rPr>
              <a:t>   - Example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3FF95-A858-4A40-A5DD-3FA4EA17B802}"/>
              </a:ext>
            </a:extLst>
          </p:cNvPr>
          <p:cNvSpPr/>
          <p:nvPr/>
        </p:nvSpPr>
        <p:spPr>
          <a:xfrm>
            <a:off x="8763932" y="4147762"/>
            <a:ext cx="3255264" cy="2550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5F56A87-AA18-C2A0-FB5F-6BCBD92B18C6}"/>
              </a:ext>
            </a:extLst>
          </p:cNvPr>
          <p:cNvSpPr txBox="1">
            <a:spLocks/>
          </p:cNvSpPr>
          <p:nvPr/>
        </p:nvSpPr>
        <p:spPr>
          <a:xfrm>
            <a:off x="4599708" y="253466"/>
            <a:ext cx="6566349" cy="6649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GB" dirty="0">
              <a:cs typeface="Calibri" panose="020F0502020204030204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A161CAA-6429-D3B8-450C-4D88BDED218B}"/>
              </a:ext>
            </a:extLst>
          </p:cNvPr>
          <p:cNvSpPr txBox="1">
            <a:spLocks/>
          </p:cNvSpPr>
          <p:nvPr/>
        </p:nvSpPr>
        <p:spPr>
          <a:xfrm>
            <a:off x="4752108" y="405867"/>
            <a:ext cx="6566349" cy="6198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4860925" algn="l"/>
              </a:tabLst>
            </a:pPr>
            <a:r>
              <a:rPr lang="en-AU" sz="3300" b="1" dirty="0"/>
              <a:t>Children’s Week (October)</a:t>
            </a:r>
            <a:endParaRPr lang="en-US" sz="3300" dirty="0"/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860925" algn="l"/>
              </a:tabLst>
            </a:pPr>
            <a:r>
              <a:rPr lang="en-AU" sz="2800" dirty="0"/>
              <a:t>Children’s </a:t>
            </a:r>
            <a:r>
              <a:rPr lang="en-AU" sz="2800" dirty="0">
                <a:effectLst/>
              </a:rPr>
              <a:t>Week</a:t>
            </a:r>
            <a:r>
              <a:rPr lang="en-AU" sz="2800" dirty="0"/>
              <a:t> </a:t>
            </a:r>
            <a:r>
              <a:rPr lang="en-AU" sz="2800" u="sng" dirty="0">
                <a:hlinkClick r:id="rId3"/>
              </a:rPr>
              <a:t>shareable resources</a:t>
            </a:r>
            <a:r>
              <a:rPr lang="en-AU" sz="2800" dirty="0"/>
              <a:t> </a:t>
            </a:r>
          </a:p>
          <a:p>
            <a:pPr marL="914400" lvl="1" indent="-457200" algn="l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860925" algn="l"/>
              </a:tabLst>
            </a:pPr>
            <a:r>
              <a:rPr lang="en-AU" dirty="0" err="1"/>
              <a:t>Childsafe</a:t>
            </a:r>
            <a:r>
              <a:rPr lang="en-AU" dirty="0"/>
              <a:t> Organisation </a:t>
            </a:r>
            <a:r>
              <a:rPr lang="en-AU" u="sng" dirty="0">
                <a:hlinkClick r:id="rId4"/>
              </a:rPr>
              <a:t>training information</a:t>
            </a:r>
            <a:endParaRPr lang="en-AU" dirty="0"/>
          </a:p>
          <a:p>
            <a:pPr marL="914400" lvl="1" indent="-457200" algn="l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860925" algn="l"/>
              </a:tabLst>
            </a:pPr>
            <a:r>
              <a:rPr lang="en-AU" u="sng" dirty="0">
                <a:hlinkClick r:id="rId5"/>
              </a:rPr>
              <a:t>practical tools</a:t>
            </a:r>
            <a:r>
              <a:rPr lang="en-AU" dirty="0"/>
              <a:t> for </a:t>
            </a:r>
            <a:r>
              <a:rPr lang="en-AU" dirty="0" err="1"/>
              <a:t>Childsafe</a:t>
            </a:r>
            <a:r>
              <a:rPr lang="en-AU" dirty="0"/>
              <a:t> organisations </a:t>
            </a:r>
          </a:p>
          <a:p>
            <a:pPr marL="914400" lvl="1" indent="-457200" algn="l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860925" algn="l"/>
              </a:tabLst>
            </a:pPr>
            <a:r>
              <a:rPr lang="en-AU" u="sng" dirty="0">
                <a:hlinkClick r:id="rId6"/>
              </a:rPr>
              <a:t>Checklist</a:t>
            </a:r>
            <a:r>
              <a:rPr lang="en-AU" dirty="0"/>
              <a:t> for online safety, </a:t>
            </a:r>
          </a:p>
          <a:p>
            <a:pPr marL="914400" lvl="1" indent="-457200" algn="l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860925" algn="l"/>
              </a:tabLst>
            </a:pPr>
            <a:r>
              <a:rPr lang="en-AU" u="sng" dirty="0">
                <a:hlinkClick r:id="rId7"/>
              </a:rPr>
              <a:t>Guide</a:t>
            </a:r>
            <a:r>
              <a:rPr lang="en-AU" dirty="0"/>
              <a:t> for parents and carers (child safe orgs) </a:t>
            </a:r>
          </a:p>
          <a:p>
            <a:pPr marL="914400" lvl="1" indent="-457200" algn="l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860925" algn="l"/>
              </a:tabLst>
            </a:pPr>
            <a:r>
              <a:rPr lang="en-AU" dirty="0"/>
              <a:t>Safety and Wellbeing Policies and Practices 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060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49076-8BBC-4836-BC31-E5B1C3646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865" y="1020424"/>
            <a:ext cx="3267955" cy="44611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3200" dirty="0">
                <a:solidFill>
                  <a:schemeClr val="bg1"/>
                </a:solidFill>
                <a:ea typeface="+mn-lt"/>
                <a:cs typeface="+mn-lt"/>
              </a:rPr>
              <a:t>Events</a:t>
            </a:r>
            <a:br>
              <a:rPr lang="en-GB" sz="32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en-GB" sz="3200" dirty="0">
                <a:solidFill>
                  <a:schemeClr val="bg1"/>
                </a:solidFill>
                <a:ea typeface="+mn-lt"/>
                <a:cs typeface="+mn-lt"/>
              </a:rPr>
              <a:t>   - repetition</a:t>
            </a:r>
            <a:br>
              <a:rPr lang="en-GB" sz="32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en-GB" sz="3200" dirty="0">
                <a:solidFill>
                  <a:schemeClr val="bg1"/>
                </a:solidFill>
                <a:ea typeface="+mn-lt"/>
                <a:cs typeface="+mn-lt"/>
              </a:rPr>
              <a:t>   - Preparation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3FF95-A858-4A40-A5DD-3FA4EA17B802}"/>
              </a:ext>
            </a:extLst>
          </p:cNvPr>
          <p:cNvSpPr/>
          <p:nvPr/>
        </p:nvSpPr>
        <p:spPr>
          <a:xfrm>
            <a:off x="8763932" y="4147762"/>
            <a:ext cx="3255264" cy="2550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5F56A87-AA18-C2A0-FB5F-6BCBD92B18C6}"/>
              </a:ext>
            </a:extLst>
          </p:cNvPr>
          <p:cNvSpPr txBox="1">
            <a:spLocks/>
          </p:cNvSpPr>
          <p:nvPr/>
        </p:nvSpPr>
        <p:spPr>
          <a:xfrm>
            <a:off x="4599708" y="253466"/>
            <a:ext cx="6566349" cy="6649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GB" dirty="0">
              <a:cs typeface="Calibri" panose="020F0502020204030204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A161CAA-6429-D3B8-450C-4D88BDED218B}"/>
              </a:ext>
            </a:extLst>
          </p:cNvPr>
          <p:cNvSpPr txBox="1">
            <a:spLocks/>
          </p:cNvSpPr>
          <p:nvPr/>
        </p:nvSpPr>
        <p:spPr>
          <a:xfrm>
            <a:off x="4752108" y="405867"/>
            <a:ext cx="6566349" cy="6019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b="1" dirty="0"/>
              <a:t>Important annual EL dates</a:t>
            </a:r>
            <a:endParaRPr lang="en-US" i="1" dirty="0"/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1800" dirty="0"/>
              <a:t>The benefits of repetition </a:t>
            </a:r>
            <a:r>
              <a:rPr lang="en-AU" sz="1800" i="1" dirty="0"/>
              <a:t>for P&amp;Cs and parents</a:t>
            </a:r>
            <a:endParaRPr lang="en-AU" sz="1800" dirty="0"/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Try different approaches, utilise expertise, 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Build on previous effort 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Update technology, process, and records 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File photos and feedback for passing forward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Evaluate for next year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dirty="0"/>
              <a:t>Prepare</a:t>
            </a:r>
            <a:endParaRPr lang="en-US" sz="2400" b="1" dirty="0"/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AU" dirty="0"/>
              <a:t>pre-plan messaging in advance (in order to)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AU" dirty="0"/>
              <a:t>give time to request feedback from community and committee, and 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AU" dirty="0"/>
              <a:t>automate advance scheduling of messaging (delegate if possible)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1800" dirty="0"/>
              <a:t>See pre-filled </a:t>
            </a:r>
            <a:r>
              <a:rPr lang="en-AU" sz="1800" u="sng" dirty="0">
                <a:hlinkClick r:id="rId3"/>
              </a:rPr>
              <a:t>Content Planner for Early Learning</a:t>
            </a:r>
            <a:endParaRPr lang="en-GB" dirty="0">
              <a:solidFill>
                <a:srgbClr val="050505"/>
              </a:solidFill>
              <a:latin typeface="Segoe UI Historic" panose="020B0502040204020203" pitchFamily="34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GB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1964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49076-8BBC-4836-BC31-E5B1C3646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610" y="1019622"/>
            <a:ext cx="3267955" cy="44611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3200" dirty="0">
                <a:solidFill>
                  <a:schemeClr val="bg1"/>
                </a:solidFill>
                <a:ea typeface="+mn-lt"/>
                <a:cs typeface="+mn-lt"/>
              </a:rPr>
              <a:t>Events  -</a:t>
            </a:r>
            <a:br>
              <a:rPr lang="en-GB" sz="32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en-GB" sz="3200" dirty="0">
                <a:solidFill>
                  <a:schemeClr val="bg1"/>
                </a:solidFill>
                <a:ea typeface="+mn-lt"/>
                <a:cs typeface="+mn-lt"/>
              </a:rPr>
              <a:t>Content</a:t>
            </a:r>
            <a:br>
              <a:rPr lang="en-GB" sz="32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en-GB" sz="3200" dirty="0">
                <a:solidFill>
                  <a:schemeClr val="bg1"/>
                </a:solidFill>
                <a:ea typeface="+mn-lt"/>
                <a:cs typeface="+mn-lt"/>
              </a:rPr>
              <a:t>plan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3FF95-A858-4A40-A5DD-3FA4EA17B802}"/>
              </a:ext>
            </a:extLst>
          </p:cNvPr>
          <p:cNvSpPr/>
          <p:nvPr/>
        </p:nvSpPr>
        <p:spPr>
          <a:xfrm>
            <a:off x="8763932" y="4147762"/>
            <a:ext cx="3255264" cy="2550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5F56A87-AA18-C2A0-FB5F-6BCBD92B18C6}"/>
              </a:ext>
            </a:extLst>
          </p:cNvPr>
          <p:cNvSpPr txBox="1">
            <a:spLocks/>
          </p:cNvSpPr>
          <p:nvPr/>
        </p:nvSpPr>
        <p:spPr>
          <a:xfrm>
            <a:off x="4599708" y="253466"/>
            <a:ext cx="6566349" cy="6649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GB" dirty="0">
              <a:cs typeface="Calibri" panose="020F0502020204030204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A161CAA-6429-D3B8-450C-4D88BDED218B}"/>
              </a:ext>
            </a:extLst>
          </p:cNvPr>
          <p:cNvSpPr txBox="1">
            <a:spLocks/>
          </p:cNvSpPr>
          <p:nvPr/>
        </p:nvSpPr>
        <p:spPr>
          <a:xfrm>
            <a:off x="4752108" y="405866"/>
            <a:ext cx="6566349" cy="6649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GB" dirty="0">
              <a:cs typeface="Calibri" panose="020F0502020204030204"/>
            </a:endParaRPr>
          </a:p>
        </p:txBody>
      </p:sp>
      <p:pic>
        <p:nvPicPr>
          <p:cNvPr id="3" name="Picture 2" descr="A picture containing text, screenshot, line, parallel&#10;&#10;Description automatically generated">
            <a:extLst>
              <a:ext uri="{FF2B5EF4-FFF2-40B4-BE49-F238E27FC236}">
                <a16:creationId xmlns:a16="http://schemas.microsoft.com/office/drawing/2014/main" id="{8288D525-4292-A2B2-7114-0EB3122399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0" t="3740" r="12405" b="22141"/>
          <a:stretch/>
        </p:blipFill>
        <p:spPr>
          <a:xfrm>
            <a:off x="2712556" y="1019622"/>
            <a:ext cx="9476396" cy="58132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E6B351-8173-40ED-DA73-FA1824B5ADF6}"/>
              </a:ext>
            </a:extLst>
          </p:cNvPr>
          <p:cNvSpPr txBox="1"/>
          <p:nvPr/>
        </p:nvSpPr>
        <p:spPr>
          <a:xfrm>
            <a:off x="3369555" y="344002"/>
            <a:ext cx="864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You choose what to </a:t>
            </a:r>
            <a:r>
              <a:rPr lang="en-AU" sz="2800" b="1" dirty="0"/>
              <a:t>act on, comment on, share, or ignore</a:t>
            </a:r>
          </a:p>
        </p:txBody>
      </p:sp>
    </p:spTree>
    <p:extLst>
      <p:ext uri="{BB962C8B-B14F-4D97-AF65-F5344CB8AC3E}">
        <p14:creationId xmlns:p14="http://schemas.microsoft.com/office/powerpoint/2010/main" val="367501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49076-8BBC-4836-BC31-E5B1C3646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865" y="1020424"/>
            <a:ext cx="3267955" cy="44611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3200" dirty="0">
                <a:solidFill>
                  <a:schemeClr val="bg1"/>
                </a:solidFill>
                <a:ea typeface="+mn-lt"/>
                <a:cs typeface="+mn-lt"/>
              </a:rPr>
              <a:t>Enrolment &amp; School Readiness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3FF95-A858-4A40-A5DD-3FA4EA17B802}"/>
              </a:ext>
            </a:extLst>
          </p:cNvPr>
          <p:cNvSpPr/>
          <p:nvPr/>
        </p:nvSpPr>
        <p:spPr>
          <a:xfrm>
            <a:off x="8778240" y="4206240"/>
            <a:ext cx="3255264" cy="2550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5F56A87-AA18-C2A0-FB5F-6BCBD92B18C6}"/>
              </a:ext>
            </a:extLst>
          </p:cNvPr>
          <p:cNvSpPr txBox="1">
            <a:spLocks/>
          </p:cNvSpPr>
          <p:nvPr/>
        </p:nvSpPr>
        <p:spPr>
          <a:xfrm>
            <a:off x="4599708" y="253466"/>
            <a:ext cx="6566349" cy="6649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GB" dirty="0">
              <a:cs typeface="Calibri" panose="020F0502020204030204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A161CAA-6429-D3B8-450C-4D88BDED218B}"/>
              </a:ext>
            </a:extLst>
          </p:cNvPr>
          <p:cNvSpPr txBox="1">
            <a:spLocks/>
          </p:cNvSpPr>
          <p:nvPr/>
        </p:nvSpPr>
        <p:spPr>
          <a:xfrm>
            <a:off x="4752109" y="405866"/>
            <a:ext cx="6041078" cy="5962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1800" dirty="0"/>
              <a:t>Preschool Enrolments opened late April (Due June 2)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1800" dirty="0"/>
              <a:t>Support by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Share the </a:t>
            </a:r>
            <a:r>
              <a:rPr lang="en-AU" sz="1800" dirty="0">
                <a:hlinkClick r:id="rId3"/>
              </a:rPr>
              <a:t>message</a:t>
            </a:r>
            <a:r>
              <a:rPr lang="en-AU" sz="1800" dirty="0"/>
              <a:t> (Facebook/</a:t>
            </a:r>
            <a:r>
              <a:rPr lang="en-AU" sz="1800" dirty="0" err="1"/>
              <a:t>newletter</a:t>
            </a:r>
            <a:r>
              <a:rPr lang="en-AU" sz="1800" dirty="0"/>
              <a:t>)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Provide information </a:t>
            </a:r>
            <a:r>
              <a:rPr lang="en-AU" sz="1800" dirty="0">
                <a:hlinkClick r:id="rId4"/>
              </a:rPr>
              <a:t>Early Learning - Information for P&amp;Cs (actparents.org.au)</a:t>
            </a:r>
            <a:endParaRPr lang="en-GB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Start a conversation </a:t>
            </a:r>
            <a:br>
              <a:rPr lang="en-AU" sz="1800" dirty="0"/>
            </a:br>
            <a:r>
              <a:rPr lang="en-AU" sz="1800" dirty="0"/>
              <a:t>‘how did you find -the enrolment process? </a:t>
            </a:r>
            <a:br>
              <a:rPr lang="en-AU" sz="1800" dirty="0"/>
            </a:br>
            <a:r>
              <a:rPr lang="en-AU" sz="1800" dirty="0"/>
              <a:t>the first week of school? -settling into school?</a:t>
            </a:r>
            <a:endParaRPr lang="en-GB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66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FF3739AC9BEB41B9567DF24ED7CD1C" ma:contentTypeVersion="17" ma:contentTypeDescription="Create a new document." ma:contentTypeScope="" ma:versionID="e76d817911b58afb0df90492027c9b92">
  <xsd:schema xmlns:xsd="http://www.w3.org/2001/XMLSchema" xmlns:xs="http://www.w3.org/2001/XMLSchema" xmlns:p="http://schemas.microsoft.com/office/2006/metadata/properties" xmlns:ns2="68ec676c-6226-47db-bf41-d3effdd700f6" xmlns:ns3="2fbe0a8a-c008-45f2-9180-86dbf6895b68" targetNamespace="http://schemas.microsoft.com/office/2006/metadata/properties" ma:root="true" ma:fieldsID="8b7da3f74e6c44d22dc401d98804dc77" ns2:_="" ns3:_="">
    <xsd:import namespace="68ec676c-6226-47db-bf41-d3effdd700f6"/>
    <xsd:import namespace="2fbe0a8a-c008-45f2-9180-86dbf6895b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etingdat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ec676c-6226-47db-bf41-d3effdd700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etingdate" ma:index="21" nillable="true" ma:displayName="Meeting date" ma:default="[today]" ma:format="DateOnly" ma:internalName="Meetingdat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43c22dc-70dd-4a88-ab3c-a8d69ca659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e0a8a-c008-45f2-9180-86dbf6895b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7c356f5-e7b6-45ea-9091-4566b79ac212}" ma:internalName="TaxCatchAll" ma:showField="CatchAllData" ma:web="2fbe0a8a-c008-45f2-9180-86dbf6895b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fbe0a8a-c008-45f2-9180-86dbf6895b68">
      <UserInfo>
        <DisplayName>Marina Spurgin</DisplayName>
        <AccountId>12</AccountId>
        <AccountType/>
      </UserInfo>
      <UserInfo>
        <DisplayName>Terry Sanders</DisplayName>
        <AccountId>15</AccountId>
        <AccountType/>
      </UserInfo>
      <UserInfo>
        <DisplayName>Melissa Lee</DisplayName>
        <AccountId>13</AccountId>
        <AccountType/>
      </UserInfo>
      <UserInfo>
        <DisplayName>Veronica Elliott</DisplayName>
        <AccountId>14</AccountId>
        <AccountType/>
      </UserInfo>
    </SharedWithUsers>
    <Meetingdate xmlns="68ec676c-6226-47db-bf41-d3effdd700f6">2022-02-17T03:03:16+00:00</Meetingdate>
    <TaxCatchAll xmlns="2fbe0a8a-c008-45f2-9180-86dbf6895b68" xsi:nil="true"/>
    <lcf76f155ced4ddcb4097134ff3c332f xmlns="68ec676c-6226-47db-bf41-d3effdd700f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B8E952-3E0F-49F9-9930-40A37EF6E7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ec676c-6226-47db-bf41-d3effdd700f6"/>
    <ds:schemaRef ds:uri="2fbe0a8a-c008-45f2-9180-86dbf6895b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71ECFE-D481-4F48-A250-3FA77D8B93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1C6C37-807B-429A-851D-AFF243305B6C}">
  <ds:schemaRefs>
    <ds:schemaRef ds:uri="http://schemas.microsoft.com/office/2006/documentManagement/types"/>
    <ds:schemaRef ds:uri="68ec676c-6226-47db-bf41-d3effdd700f6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fbe0a8a-c008-45f2-9180-86dbf6895b68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1242</TotalTime>
  <Words>1931</Words>
  <Application>Microsoft Office PowerPoint</Application>
  <PresentationFormat>Widescreen</PresentationFormat>
  <Paragraphs>265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Adore You</vt:lpstr>
      <vt:lpstr>Arial</vt:lpstr>
      <vt:lpstr>Bradley Hand ITC</vt:lpstr>
      <vt:lpstr>Calibri</vt:lpstr>
      <vt:lpstr>Calibri Light</vt:lpstr>
      <vt:lpstr>Cambria</vt:lpstr>
      <vt:lpstr>Freestyle Script</vt:lpstr>
      <vt:lpstr>Hind</vt:lpstr>
      <vt:lpstr>Open Sans</vt:lpstr>
      <vt:lpstr>Segoe UI</vt:lpstr>
      <vt:lpstr>Segoe UI Historic</vt:lpstr>
      <vt:lpstr>Symbol</vt:lpstr>
      <vt:lpstr>Times New Roman</vt:lpstr>
      <vt:lpstr>Office Theme</vt:lpstr>
      <vt:lpstr> Early Learning subcommittee</vt:lpstr>
      <vt:lpstr>PowerPoint Presentation</vt:lpstr>
      <vt:lpstr>PowerPoint Presentation</vt:lpstr>
      <vt:lpstr>Agenda</vt:lpstr>
      <vt:lpstr>Events    - Significance</vt:lpstr>
      <vt:lpstr>Events    - Example</vt:lpstr>
      <vt:lpstr>Events    - repetition    - Preparation</vt:lpstr>
      <vt:lpstr>Events  - Content plan</vt:lpstr>
      <vt:lpstr>Enrolment &amp; School Readiness</vt:lpstr>
      <vt:lpstr>School Readiness</vt:lpstr>
      <vt:lpstr>Early Learning Grant template</vt:lpstr>
      <vt:lpstr>Early Learning Sector </vt:lpstr>
      <vt:lpstr>  Training </vt:lpstr>
      <vt:lpstr>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Member</dc:title>
  <dc:creator>Veronica Elliott</dc:creator>
  <cp:lastModifiedBy>Marina Spurgin</cp:lastModifiedBy>
  <cp:revision>824</cp:revision>
  <dcterms:created xsi:type="dcterms:W3CDTF">2020-11-30T03:05:20Z</dcterms:created>
  <dcterms:modified xsi:type="dcterms:W3CDTF">2023-05-30T04:26:00Z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0x01010002FF3739AC9BEB41B9567DF24ED7CD1C</vt:lpwstr>
  </property>
</Properties>
</file>